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2"/>
  </p:notesMasterIdLst>
  <p:sldIdLst>
    <p:sldId id="256" r:id="rId3"/>
    <p:sldId id="263"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7" r:id="rId34"/>
    <p:sldId id="298" r:id="rId35"/>
    <p:sldId id="299" r:id="rId36"/>
    <p:sldId id="302" r:id="rId37"/>
    <p:sldId id="296" r:id="rId38"/>
    <p:sldId id="295" r:id="rId39"/>
    <p:sldId id="300" r:id="rId40"/>
    <p:sldId id="303" r:id="rId41"/>
    <p:sldId id="305" r:id="rId42"/>
    <p:sldId id="306" r:id="rId43"/>
    <p:sldId id="307" r:id="rId44"/>
    <p:sldId id="308" r:id="rId45"/>
    <p:sldId id="309" r:id="rId46"/>
    <p:sldId id="310" r:id="rId47"/>
    <p:sldId id="311" r:id="rId48"/>
    <p:sldId id="304" r:id="rId49"/>
    <p:sldId id="301" r:id="rId50"/>
    <p:sldId id="26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5B5B"/>
    <a:srgbClr val="FF3F3F"/>
    <a:srgbClr val="5B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p:restoredTop sz="94694"/>
  </p:normalViewPr>
  <p:slideViewPr>
    <p:cSldViewPr snapToGrid="0" snapToObjects="1">
      <p:cViewPr varScale="1">
        <p:scale>
          <a:sx n="100" d="100"/>
          <a:sy n="100" d="100"/>
        </p:scale>
        <p:origin x="-90"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1CDC5-D5B3-5543-AF7E-8A0B6BEB7E75}"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57E8B-569B-C249-A8E1-51BA19A3579E}" type="slidenum">
              <a:rPr lang="en-US" smtClean="0"/>
              <a:t>‹#›</a:t>
            </a:fld>
            <a:endParaRPr lang="en-US"/>
          </a:p>
        </p:txBody>
      </p:sp>
    </p:spTree>
    <p:extLst>
      <p:ext uri="{BB962C8B-B14F-4D97-AF65-F5344CB8AC3E}">
        <p14:creationId xmlns:p14="http://schemas.microsoft.com/office/powerpoint/2010/main" val="132801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57E8B-569B-C249-A8E1-51BA19A3579E}" type="slidenum">
              <a:rPr lang="en-US" smtClean="0"/>
              <a:t>10</a:t>
            </a:fld>
            <a:endParaRPr lang="en-US"/>
          </a:p>
        </p:txBody>
      </p:sp>
    </p:spTree>
    <p:extLst>
      <p:ext uri="{BB962C8B-B14F-4D97-AF65-F5344CB8AC3E}">
        <p14:creationId xmlns:p14="http://schemas.microsoft.com/office/powerpoint/2010/main" val="377226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57E8B-569B-C249-A8E1-51BA19A3579E}" type="slidenum">
              <a:rPr lang="en-US" smtClean="0"/>
              <a:t>30</a:t>
            </a:fld>
            <a:endParaRPr lang="en-US"/>
          </a:p>
        </p:txBody>
      </p:sp>
    </p:spTree>
    <p:extLst>
      <p:ext uri="{BB962C8B-B14F-4D97-AF65-F5344CB8AC3E}">
        <p14:creationId xmlns:p14="http://schemas.microsoft.com/office/powerpoint/2010/main" val="207566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D68785A9-1522-AE4E-AA4D-2EB46E51F26D}"/>
              </a:ext>
            </a:extLst>
          </p:cNvPr>
          <p:cNvSpPr>
            <a:spLocks noGrp="1"/>
          </p:cNvSpPr>
          <p:nvPr>
            <p:ph type="body" sz="quarter" idx="10" hasCustomPrompt="1"/>
          </p:nvPr>
        </p:nvSpPr>
        <p:spPr>
          <a:xfrm>
            <a:off x="338138" y="250825"/>
            <a:ext cx="8239125" cy="534366"/>
          </a:xfrm>
          <a:prstGeom prst="rect">
            <a:avLst/>
          </a:prstGeom>
        </p:spPr>
        <p:txBody>
          <a:bodyPr/>
          <a:lstStyle>
            <a:lvl1pPr marL="0" indent="0">
              <a:buNone/>
              <a:defRPr b="1" u="sng">
                <a:solidFill>
                  <a:schemeClr val="bg1"/>
                </a:solidFill>
              </a:defRPr>
            </a:lvl1pPr>
          </a:lstStyle>
          <a:p>
            <a:pPr lvl="0"/>
            <a:r>
              <a:rPr lang="en-US" dirty="0"/>
              <a:t>CLICK TO EDIT MASTER TEXT STYLE</a:t>
            </a:r>
          </a:p>
        </p:txBody>
      </p:sp>
      <p:sp>
        <p:nvSpPr>
          <p:cNvPr id="10" name="Text Placeholder 9">
            <a:extLst>
              <a:ext uri="{FF2B5EF4-FFF2-40B4-BE49-F238E27FC236}">
                <a16:creationId xmlns="" xmlns:a16="http://schemas.microsoft.com/office/drawing/2014/main" id="{DA91619B-CCA4-9D4F-BCDA-D279A7319640}"/>
              </a:ext>
            </a:extLst>
          </p:cNvPr>
          <p:cNvSpPr>
            <a:spLocks noGrp="1"/>
          </p:cNvSpPr>
          <p:nvPr>
            <p:ph type="body" sz="quarter" idx="11"/>
          </p:nvPr>
        </p:nvSpPr>
        <p:spPr>
          <a:xfrm>
            <a:off x="338138" y="1322388"/>
            <a:ext cx="4959350" cy="4243387"/>
          </a:xfrm>
          <a:prstGeom prst="rect">
            <a:avLst/>
          </a:prstGeom>
        </p:spPr>
        <p:txBody>
          <a:bodyPr/>
          <a:lstStyle>
            <a:lvl1pPr marL="0" indent="0">
              <a:buNone/>
              <a:defRPr sz="1400">
                <a:solidFill>
                  <a:schemeClr val="bg1"/>
                </a:solidFill>
              </a:defRPr>
            </a:lvl1pPr>
          </a:lstStyle>
          <a:p>
            <a:pPr lvl="0"/>
            <a:endParaRPr lang="en-US" dirty="0"/>
          </a:p>
        </p:txBody>
      </p:sp>
    </p:spTree>
    <p:extLst>
      <p:ext uri="{BB962C8B-B14F-4D97-AF65-F5344CB8AC3E}">
        <p14:creationId xmlns:p14="http://schemas.microsoft.com/office/powerpoint/2010/main" val="125139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C411D-E462-334A-817C-5E8995473A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105BEAF-146B-C44D-8D68-63A1295FBA5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7A23D7-B0BA-8040-996E-B3F6E53C04EC}"/>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5" name="Footer Placeholder 4">
            <a:extLst>
              <a:ext uri="{FF2B5EF4-FFF2-40B4-BE49-F238E27FC236}">
                <a16:creationId xmlns="" xmlns:a16="http://schemas.microsoft.com/office/drawing/2014/main" id="{4782E957-0CF1-F14C-9603-B646389895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43F3F87-7F09-5140-87B9-8CA7BFA8922B}"/>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195112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AE58923-2724-6D48-B0D8-CC80051738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3C833A5-5A77-F442-A8C5-4F9EE66E94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C5619F-CB3A-3C4D-B1BC-9DC6FF65F79D}"/>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5" name="Footer Placeholder 4">
            <a:extLst>
              <a:ext uri="{FF2B5EF4-FFF2-40B4-BE49-F238E27FC236}">
                <a16:creationId xmlns="" xmlns:a16="http://schemas.microsoft.com/office/drawing/2014/main" id="{71530332-3A26-FA40-9931-C687F08B38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71FC5F6-2512-D443-B3ED-C394B121B5AC}"/>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32887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D68785A9-1522-AE4E-AA4D-2EB46E51F26D}"/>
              </a:ext>
            </a:extLst>
          </p:cNvPr>
          <p:cNvSpPr>
            <a:spLocks noGrp="1"/>
          </p:cNvSpPr>
          <p:nvPr>
            <p:ph type="body" sz="quarter" idx="10" hasCustomPrompt="1"/>
          </p:nvPr>
        </p:nvSpPr>
        <p:spPr>
          <a:xfrm>
            <a:off x="338138" y="250825"/>
            <a:ext cx="8239125" cy="534366"/>
          </a:xfrm>
          <a:prstGeom prst="rect">
            <a:avLst/>
          </a:prstGeom>
        </p:spPr>
        <p:txBody>
          <a:bodyPr/>
          <a:lstStyle>
            <a:lvl1pPr marL="0" indent="0">
              <a:buNone/>
              <a:defRPr b="1" u="sng">
                <a:solidFill>
                  <a:schemeClr val="bg1"/>
                </a:solidFill>
              </a:defRPr>
            </a:lvl1pPr>
          </a:lstStyle>
          <a:p>
            <a:pPr lvl="0"/>
            <a:r>
              <a:rPr lang="en-US" dirty="0"/>
              <a:t>CLICK TO EDIT MASTER TEXT STYLE</a:t>
            </a:r>
          </a:p>
        </p:txBody>
      </p:sp>
      <p:sp>
        <p:nvSpPr>
          <p:cNvPr id="10" name="Text Placeholder 9">
            <a:extLst>
              <a:ext uri="{FF2B5EF4-FFF2-40B4-BE49-F238E27FC236}">
                <a16:creationId xmlns:a16="http://schemas.microsoft.com/office/drawing/2014/main" xmlns="" id="{DA91619B-CCA4-9D4F-BCDA-D279A7319640}"/>
              </a:ext>
            </a:extLst>
          </p:cNvPr>
          <p:cNvSpPr>
            <a:spLocks noGrp="1"/>
          </p:cNvSpPr>
          <p:nvPr>
            <p:ph type="body" sz="quarter" idx="11"/>
          </p:nvPr>
        </p:nvSpPr>
        <p:spPr>
          <a:xfrm>
            <a:off x="338138" y="1322388"/>
            <a:ext cx="4959350" cy="4243387"/>
          </a:xfrm>
          <a:prstGeom prst="rect">
            <a:avLst/>
          </a:prstGeom>
        </p:spPr>
        <p:txBody>
          <a:bodyPr/>
          <a:lstStyle>
            <a:lvl1pPr marL="0" indent="0">
              <a:buNone/>
              <a:defRPr sz="1400">
                <a:solidFill>
                  <a:schemeClr val="bg1"/>
                </a:solidFill>
              </a:defRPr>
            </a:lvl1pPr>
          </a:lstStyle>
          <a:p>
            <a:pPr lvl="0"/>
            <a:endParaRPr lang="en-US" dirty="0"/>
          </a:p>
        </p:txBody>
      </p:sp>
    </p:spTree>
    <p:extLst>
      <p:ext uri="{BB962C8B-B14F-4D97-AF65-F5344CB8AC3E}">
        <p14:creationId xmlns:p14="http://schemas.microsoft.com/office/powerpoint/2010/main" val="3462875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xmlns="" id="{1916453D-6935-D54D-AF2A-0FDFBA05C178}"/>
              </a:ext>
            </a:extLst>
          </p:cNvPr>
          <p:cNvSpPr>
            <a:spLocks noGrp="1"/>
          </p:cNvSpPr>
          <p:nvPr>
            <p:ph type="body" sz="quarter" idx="10" hasCustomPrompt="1"/>
          </p:nvPr>
        </p:nvSpPr>
        <p:spPr>
          <a:xfrm>
            <a:off x="338138" y="250825"/>
            <a:ext cx="8239125" cy="534366"/>
          </a:xfrm>
          <a:prstGeom prst="rect">
            <a:avLst/>
          </a:prstGeom>
        </p:spPr>
        <p:txBody>
          <a:bodyPr/>
          <a:lstStyle>
            <a:lvl1pPr marL="0" indent="0">
              <a:buNone/>
              <a:defRPr b="1" u="sng">
                <a:solidFill>
                  <a:schemeClr val="bg1"/>
                </a:solidFill>
              </a:defRPr>
            </a:lvl1pPr>
          </a:lstStyle>
          <a:p>
            <a:pPr lvl="0"/>
            <a:r>
              <a:rPr lang="en-US" dirty="0"/>
              <a:t>CLICK TO EDIT MASTER TEXT STYLE</a:t>
            </a:r>
          </a:p>
        </p:txBody>
      </p:sp>
      <p:sp>
        <p:nvSpPr>
          <p:cNvPr id="10" name="Text Placeholder 9">
            <a:extLst>
              <a:ext uri="{FF2B5EF4-FFF2-40B4-BE49-F238E27FC236}">
                <a16:creationId xmlns:a16="http://schemas.microsoft.com/office/drawing/2014/main" xmlns="" id="{7D63E6E5-D0AA-0C4E-AB85-251B275B1B29}"/>
              </a:ext>
            </a:extLst>
          </p:cNvPr>
          <p:cNvSpPr>
            <a:spLocks noGrp="1"/>
          </p:cNvSpPr>
          <p:nvPr>
            <p:ph type="body" sz="quarter" idx="11"/>
          </p:nvPr>
        </p:nvSpPr>
        <p:spPr>
          <a:xfrm>
            <a:off x="338138" y="1322388"/>
            <a:ext cx="4959350" cy="4243387"/>
          </a:xfrm>
          <a:prstGeom prst="rect">
            <a:avLst/>
          </a:prstGeom>
        </p:spPr>
        <p:txBody>
          <a:bodyPr/>
          <a:lstStyle>
            <a:lvl1pPr marL="0" indent="0">
              <a:buNone/>
              <a:defRPr sz="1400">
                <a:solidFill>
                  <a:schemeClr val="bg1"/>
                </a:solidFill>
              </a:defRPr>
            </a:lvl1pPr>
          </a:lstStyle>
          <a:p>
            <a:pPr lvl="0"/>
            <a:endParaRPr lang="en-US" dirty="0"/>
          </a:p>
        </p:txBody>
      </p:sp>
    </p:spTree>
    <p:extLst>
      <p:ext uri="{BB962C8B-B14F-4D97-AF65-F5344CB8AC3E}">
        <p14:creationId xmlns:p14="http://schemas.microsoft.com/office/powerpoint/2010/main" val="275148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xmlns="" id="{E52C948B-FB39-C64A-AE6C-1F6A79EB590B}"/>
              </a:ext>
            </a:extLst>
          </p:cNvPr>
          <p:cNvSpPr>
            <a:spLocks noGrp="1"/>
          </p:cNvSpPr>
          <p:nvPr>
            <p:ph type="body" sz="quarter" idx="10" hasCustomPrompt="1"/>
          </p:nvPr>
        </p:nvSpPr>
        <p:spPr>
          <a:xfrm>
            <a:off x="338138" y="250825"/>
            <a:ext cx="8239125" cy="534366"/>
          </a:xfrm>
          <a:prstGeom prst="rect">
            <a:avLst/>
          </a:prstGeom>
        </p:spPr>
        <p:txBody>
          <a:bodyPr/>
          <a:lstStyle>
            <a:lvl1pPr marL="0" indent="0">
              <a:buNone/>
              <a:defRPr b="1" u="sng">
                <a:solidFill>
                  <a:schemeClr val="bg1"/>
                </a:solidFill>
              </a:defRPr>
            </a:lvl1pPr>
          </a:lstStyle>
          <a:p>
            <a:pPr lvl="0"/>
            <a:r>
              <a:rPr lang="en-US" dirty="0"/>
              <a:t>CLICK TO EDIT MASTER TEXT STYLE</a:t>
            </a:r>
          </a:p>
        </p:txBody>
      </p:sp>
      <p:sp>
        <p:nvSpPr>
          <p:cNvPr id="8" name="Text Placeholder 9">
            <a:extLst>
              <a:ext uri="{FF2B5EF4-FFF2-40B4-BE49-F238E27FC236}">
                <a16:creationId xmlns:a16="http://schemas.microsoft.com/office/drawing/2014/main" xmlns="" id="{E1D9B66C-D078-F242-8B6B-5898470FC5E9}"/>
              </a:ext>
            </a:extLst>
          </p:cNvPr>
          <p:cNvSpPr>
            <a:spLocks noGrp="1"/>
          </p:cNvSpPr>
          <p:nvPr>
            <p:ph type="body" sz="quarter" idx="11"/>
          </p:nvPr>
        </p:nvSpPr>
        <p:spPr>
          <a:xfrm>
            <a:off x="338138" y="1322388"/>
            <a:ext cx="4959350" cy="4243387"/>
          </a:xfrm>
          <a:prstGeom prst="rect">
            <a:avLst/>
          </a:prstGeom>
        </p:spPr>
        <p:txBody>
          <a:bodyPr/>
          <a:lstStyle>
            <a:lvl1pPr marL="0" indent="0">
              <a:buNone/>
              <a:defRPr sz="1400">
                <a:solidFill>
                  <a:schemeClr val="bg1"/>
                </a:solidFill>
              </a:defRPr>
            </a:lvl1pPr>
          </a:lstStyle>
          <a:p>
            <a:pPr lvl="0"/>
            <a:endParaRPr lang="en-US" dirty="0"/>
          </a:p>
        </p:txBody>
      </p:sp>
    </p:spTree>
    <p:extLst>
      <p:ext uri="{BB962C8B-B14F-4D97-AF65-F5344CB8AC3E}">
        <p14:creationId xmlns:p14="http://schemas.microsoft.com/office/powerpoint/2010/main" val="199330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D5506F-8F0B-F045-9B9F-0A552A26E3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A7E946-79B8-B04E-9505-4B3319F53C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B173264-0093-A54A-96FA-1A39AA06316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92B5BB-F751-B845-A992-599E6CD2B439}"/>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6" name="Footer Placeholder 5">
            <a:extLst>
              <a:ext uri="{FF2B5EF4-FFF2-40B4-BE49-F238E27FC236}">
                <a16:creationId xmlns:a16="http://schemas.microsoft.com/office/drawing/2014/main" xmlns="" id="{E0F5CD07-291A-BA4F-8A94-909F27BE6C9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9E4BBD39-8083-D448-8D49-B396B936F835}"/>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10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64DDF-3736-7647-88D3-87AD08743B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592996A-802E-694A-B350-EF34C91860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1501F40-34FD-D04C-8DB8-1B1A1AE0643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DBDC1D1-62C8-1E4B-A215-EE08D7A1C00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27EA02A-76BC-B94E-8BA7-7A6A5971A40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90B1340-F0B4-4647-913F-D4E6775EBCD4}"/>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8" name="Footer Placeholder 7">
            <a:extLst>
              <a:ext uri="{FF2B5EF4-FFF2-40B4-BE49-F238E27FC236}">
                <a16:creationId xmlns:a16="http://schemas.microsoft.com/office/drawing/2014/main" xmlns="" id="{D6126912-81D9-2747-8643-3D05961648B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8E47C8DD-CEAA-7B49-975E-5494D46E3140}"/>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9690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E02F3-FAC4-5249-9D83-BAF426C507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AD45D329-FEE5-E644-B338-F8F562F5280F}"/>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4" name="Footer Placeholder 3">
            <a:extLst>
              <a:ext uri="{FF2B5EF4-FFF2-40B4-BE49-F238E27FC236}">
                <a16:creationId xmlns:a16="http://schemas.microsoft.com/office/drawing/2014/main" xmlns="" id="{7AF94665-98DC-D444-8E17-2EE80AA01E6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03081F84-7420-3446-91D6-1100E9FF89A8}"/>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028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78F54C-AAE1-5443-A1F0-5A9390BD6376}"/>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3" name="Footer Placeholder 2">
            <a:extLst>
              <a:ext uri="{FF2B5EF4-FFF2-40B4-BE49-F238E27FC236}">
                <a16:creationId xmlns:a16="http://schemas.microsoft.com/office/drawing/2014/main" xmlns="" id="{FC2A4E13-96A7-B644-B67F-930EBAF09B6D}"/>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4A6BCBF4-47F6-E74A-9926-AE4FFC4A1B20}"/>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8381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09819-3606-D84B-8C88-94BB104E17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B1FCEF9-CBF9-FA4C-B57C-617E45FA72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1D298D-A536-A643-BE0B-BC5B9FF221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CE6E73-3F1D-384E-AA51-5499164459C3}"/>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6" name="Footer Placeholder 5">
            <a:extLst>
              <a:ext uri="{FF2B5EF4-FFF2-40B4-BE49-F238E27FC236}">
                <a16:creationId xmlns:a16="http://schemas.microsoft.com/office/drawing/2014/main" xmlns="" id="{4206EAC1-DFAF-7B4B-87DC-BC33DFF2B7D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B1E4B1ED-48CC-794B-B63C-D5504E190622}"/>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124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a:extLst>
              <a:ext uri="{FF2B5EF4-FFF2-40B4-BE49-F238E27FC236}">
                <a16:creationId xmlns="" xmlns:a16="http://schemas.microsoft.com/office/drawing/2014/main" id="{1916453D-6935-D54D-AF2A-0FDFBA05C178}"/>
              </a:ext>
            </a:extLst>
          </p:cNvPr>
          <p:cNvSpPr>
            <a:spLocks noGrp="1"/>
          </p:cNvSpPr>
          <p:nvPr>
            <p:ph type="body" sz="quarter" idx="10" hasCustomPrompt="1"/>
          </p:nvPr>
        </p:nvSpPr>
        <p:spPr>
          <a:xfrm>
            <a:off x="338138" y="250825"/>
            <a:ext cx="8239125" cy="534366"/>
          </a:xfrm>
          <a:prstGeom prst="rect">
            <a:avLst/>
          </a:prstGeom>
        </p:spPr>
        <p:txBody>
          <a:bodyPr/>
          <a:lstStyle>
            <a:lvl1pPr marL="0" indent="0">
              <a:buNone/>
              <a:defRPr b="1" u="sng">
                <a:solidFill>
                  <a:schemeClr val="bg1"/>
                </a:solidFill>
              </a:defRPr>
            </a:lvl1pPr>
          </a:lstStyle>
          <a:p>
            <a:pPr lvl="0"/>
            <a:r>
              <a:rPr lang="en-US" dirty="0"/>
              <a:t>CLICK TO EDIT MASTER TEXT STYLE</a:t>
            </a:r>
          </a:p>
        </p:txBody>
      </p:sp>
      <p:sp>
        <p:nvSpPr>
          <p:cNvPr id="10" name="Text Placeholder 9">
            <a:extLst>
              <a:ext uri="{FF2B5EF4-FFF2-40B4-BE49-F238E27FC236}">
                <a16:creationId xmlns="" xmlns:a16="http://schemas.microsoft.com/office/drawing/2014/main" id="{7D63E6E5-D0AA-0C4E-AB85-251B275B1B29}"/>
              </a:ext>
            </a:extLst>
          </p:cNvPr>
          <p:cNvSpPr>
            <a:spLocks noGrp="1"/>
          </p:cNvSpPr>
          <p:nvPr>
            <p:ph type="body" sz="quarter" idx="11"/>
          </p:nvPr>
        </p:nvSpPr>
        <p:spPr>
          <a:xfrm>
            <a:off x="338138" y="1322388"/>
            <a:ext cx="4959350" cy="4243387"/>
          </a:xfrm>
          <a:prstGeom prst="rect">
            <a:avLst/>
          </a:prstGeom>
        </p:spPr>
        <p:txBody>
          <a:bodyPr/>
          <a:lstStyle>
            <a:lvl1pPr marL="0" indent="0">
              <a:buNone/>
              <a:defRPr sz="1400">
                <a:solidFill>
                  <a:schemeClr val="bg1"/>
                </a:solidFill>
              </a:defRPr>
            </a:lvl1pPr>
          </a:lstStyle>
          <a:p>
            <a:pPr lvl="0"/>
            <a:endParaRPr lang="en-US" dirty="0"/>
          </a:p>
        </p:txBody>
      </p:sp>
    </p:spTree>
    <p:extLst>
      <p:ext uri="{BB962C8B-B14F-4D97-AF65-F5344CB8AC3E}">
        <p14:creationId xmlns:p14="http://schemas.microsoft.com/office/powerpoint/2010/main" val="154545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9095F-8992-174D-8C0E-71FB6556BE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5E2B934-491E-934E-9B41-83D75A33329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1AD6B35-4D98-2646-8AA6-4FFEFBB26B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8FDED8-7961-C344-A831-211F913A928D}"/>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6" name="Footer Placeholder 5">
            <a:extLst>
              <a:ext uri="{FF2B5EF4-FFF2-40B4-BE49-F238E27FC236}">
                <a16:creationId xmlns:a16="http://schemas.microsoft.com/office/drawing/2014/main" xmlns="" id="{5D2DAD12-3AC5-CB4F-849A-3E553AD9293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DE298D33-9D3D-5F44-94D6-47E979F9B12A}"/>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728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FC411D-E462-334A-817C-5E8995473A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105BEAF-146B-C44D-8D68-63A1295FBA5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7A23D7-B0BA-8040-996E-B3F6E53C04EC}"/>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5" name="Footer Placeholder 4">
            <a:extLst>
              <a:ext uri="{FF2B5EF4-FFF2-40B4-BE49-F238E27FC236}">
                <a16:creationId xmlns:a16="http://schemas.microsoft.com/office/drawing/2014/main" xmlns="" id="{4782E957-0CF1-F14C-9603-B646389895C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A43F3F87-7F09-5140-87B9-8CA7BFA8922B}"/>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9252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E58923-2724-6D48-B0D8-CC80051738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3C833A5-5A77-F442-A8C5-4F9EE66E94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C5619F-CB3A-3C4D-B1BC-9DC6FF65F79D}"/>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solidFill>
                  <a:prstClr val="black"/>
                </a:solidFill>
              </a:rPr>
              <a:pPr/>
              <a:t>5/30/2019</a:t>
            </a:fld>
            <a:endParaRPr lang="en-US">
              <a:solidFill>
                <a:prstClr val="black"/>
              </a:solidFill>
            </a:endParaRPr>
          </a:p>
        </p:txBody>
      </p:sp>
      <p:sp>
        <p:nvSpPr>
          <p:cNvPr id="5" name="Footer Placeholder 4">
            <a:extLst>
              <a:ext uri="{FF2B5EF4-FFF2-40B4-BE49-F238E27FC236}">
                <a16:creationId xmlns:a16="http://schemas.microsoft.com/office/drawing/2014/main" xmlns="" id="{71530332-3A26-FA40-9931-C687F08B38A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F71FC5F6-2512-D443-B3ED-C394B121B5AC}"/>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245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7">
            <a:extLst>
              <a:ext uri="{FF2B5EF4-FFF2-40B4-BE49-F238E27FC236}">
                <a16:creationId xmlns="" xmlns:a16="http://schemas.microsoft.com/office/drawing/2014/main" id="{E52C948B-FB39-C64A-AE6C-1F6A79EB590B}"/>
              </a:ext>
            </a:extLst>
          </p:cNvPr>
          <p:cNvSpPr>
            <a:spLocks noGrp="1"/>
          </p:cNvSpPr>
          <p:nvPr>
            <p:ph type="body" sz="quarter" idx="10" hasCustomPrompt="1"/>
          </p:nvPr>
        </p:nvSpPr>
        <p:spPr>
          <a:xfrm>
            <a:off x="338138" y="250825"/>
            <a:ext cx="8239125" cy="534366"/>
          </a:xfrm>
          <a:prstGeom prst="rect">
            <a:avLst/>
          </a:prstGeom>
        </p:spPr>
        <p:txBody>
          <a:bodyPr/>
          <a:lstStyle>
            <a:lvl1pPr marL="0" indent="0">
              <a:buNone/>
              <a:defRPr b="1" u="sng">
                <a:solidFill>
                  <a:schemeClr val="bg1"/>
                </a:solidFill>
              </a:defRPr>
            </a:lvl1pPr>
          </a:lstStyle>
          <a:p>
            <a:pPr lvl="0"/>
            <a:r>
              <a:rPr lang="en-US" dirty="0"/>
              <a:t>CLICK TO EDIT MASTER TEXT STYLE</a:t>
            </a:r>
          </a:p>
        </p:txBody>
      </p:sp>
      <p:sp>
        <p:nvSpPr>
          <p:cNvPr id="8" name="Text Placeholder 9">
            <a:extLst>
              <a:ext uri="{FF2B5EF4-FFF2-40B4-BE49-F238E27FC236}">
                <a16:creationId xmlns="" xmlns:a16="http://schemas.microsoft.com/office/drawing/2014/main" id="{E1D9B66C-D078-F242-8B6B-5898470FC5E9}"/>
              </a:ext>
            </a:extLst>
          </p:cNvPr>
          <p:cNvSpPr>
            <a:spLocks noGrp="1"/>
          </p:cNvSpPr>
          <p:nvPr>
            <p:ph type="body" sz="quarter" idx="11"/>
          </p:nvPr>
        </p:nvSpPr>
        <p:spPr>
          <a:xfrm>
            <a:off x="338138" y="1322388"/>
            <a:ext cx="4959350" cy="4243387"/>
          </a:xfrm>
          <a:prstGeom prst="rect">
            <a:avLst/>
          </a:prstGeom>
        </p:spPr>
        <p:txBody>
          <a:bodyPr/>
          <a:lstStyle>
            <a:lvl1pPr marL="0" indent="0">
              <a:buNone/>
              <a:defRPr sz="1400">
                <a:solidFill>
                  <a:schemeClr val="bg1"/>
                </a:solidFill>
              </a:defRPr>
            </a:lvl1pPr>
          </a:lstStyle>
          <a:p>
            <a:pPr lvl="0"/>
            <a:endParaRPr lang="en-US" dirty="0"/>
          </a:p>
        </p:txBody>
      </p:sp>
    </p:spTree>
    <p:extLst>
      <p:ext uri="{BB962C8B-B14F-4D97-AF65-F5344CB8AC3E}">
        <p14:creationId xmlns:p14="http://schemas.microsoft.com/office/powerpoint/2010/main" val="29124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D5506F-8F0B-F045-9B9F-0A552A26E3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1A7E946-79B8-B04E-9505-4B3319F53C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B173264-0093-A54A-96FA-1A39AA06316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292B5BB-F751-B845-A992-599E6CD2B439}"/>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6" name="Footer Placeholder 5">
            <a:extLst>
              <a:ext uri="{FF2B5EF4-FFF2-40B4-BE49-F238E27FC236}">
                <a16:creationId xmlns="" xmlns:a16="http://schemas.microsoft.com/office/drawing/2014/main" id="{E0F5CD07-291A-BA4F-8A94-909F27BE6C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9E4BBD39-8083-D448-8D49-B396B936F835}"/>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197221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64DDF-3736-7647-88D3-87AD08743B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592996A-802E-694A-B350-EF34C91860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1501F40-34FD-D04C-8DB8-1B1A1AE0643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DBDC1D1-62C8-1E4B-A215-EE08D7A1C00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27EA02A-76BC-B94E-8BA7-7A6A5971A40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90B1340-F0B4-4647-913F-D4E6775EBCD4}"/>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8" name="Footer Placeholder 7">
            <a:extLst>
              <a:ext uri="{FF2B5EF4-FFF2-40B4-BE49-F238E27FC236}">
                <a16:creationId xmlns="" xmlns:a16="http://schemas.microsoft.com/office/drawing/2014/main" id="{D6126912-81D9-2747-8643-3D0596164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8E47C8DD-CEAA-7B49-975E-5494D46E3140}"/>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143007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E02F3-FAC4-5249-9D83-BAF426C507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AD45D329-FEE5-E644-B338-F8F562F5280F}"/>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4" name="Footer Placeholder 3">
            <a:extLst>
              <a:ext uri="{FF2B5EF4-FFF2-40B4-BE49-F238E27FC236}">
                <a16:creationId xmlns="" xmlns:a16="http://schemas.microsoft.com/office/drawing/2014/main" id="{7AF94665-98DC-D444-8E17-2EE80AA01E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03081F84-7420-3446-91D6-1100E9FF89A8}"/>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181311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978F54C-AAE1-5443-A1F0-5A9390BD6376}"/>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3" name="Footer Placeholder 2">
            <a:extLst>
              <a:ext uri="{FF2B5EF4-FFF2-40B4-BE49-F238E27FC236}">
                <a16:creationId xmlns="" xmlns:a16="http://schemas.microsoft.com/office/drawing/2014/main" id="{FC2A4E13-96A7-B644-B67F-930EBAF09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A6BCBF4-47F6-E74A-9926-AE4FFC4A1B20}"/>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226870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609819-3606-D84B-8C88-94BB104E17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B1FCEF9-CBF9-FA4C-B57C-617E45FA72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71D298D-A536-A643-BE0B-BC5B9FF221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1CE6E73-3F1D-384E-AA51-5499164459C3}"/>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6" name="Footer Placeholder 5">
            <a:extLst>
              <a:ext uri="{FF2B5EF4-FFF2-40B4-BE49-F238E27FC236}">
                <a16:creationId xmlns="" xmlns:a16="http://schemas.microsoft.com/office/drawing/2014/main" id="{4206EAC1-DFAF-7B4B-87DC-BC33DFF2B7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1E4B1ED-48CC-794B-B63C-D5504E190622}"/>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8999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29095F-8992-174D-8C0E-71FB6556BE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5E2B934-491E-934E-9B41-83D75A33329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1AD6B35-4D98-2646-8AA6-4FFEFBB26B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E8FDED8-7961-C344-A831-211F913A928D}"/>
              </a:ext>
            </a:extLst>
          </p:cNvPr>
          <p:cNvSpPr>
            <a:spLocks noGrp="1"/>
          </p:cNvSpPr>
          <p:nvPr>
            <p:ph type="dt" sz="half" idx="10"/>
          </p:nvPr>
        </p:nvSpPr>
        <p:spPr>
          <a:xfrm>
            <a:off x="838200" y="6356350"/>
            <a:ext cx="2743200" cy="365125"/>
          </a:xfrm>
          <a:prstGeom prst="rect">
            <a:avLst/>
          </a:prstGeom>
        </p:spPr>
        <p:txBody>
          <a:bodyPr/>
          <a:lstStyle/>
          <a:p>
            <a:fld id="{7B8A9FB8-B740-6545-B702-C55446DF50B5}" type="datetimeFigureOut">
              <a:rPr lang="en-US" smtClean="0"/>
              <a:t>5/30/2019</a:t>
            </a:fld>
            <a:endParaRPr lang="en-US"/>
          </a:p>
        </p:txBody>
      </p:sp>
      <p:sp>
        <p:nvSpPr>
          <p:cNvPr id="6" name="Footer Placeholder 5">
            <a:extLst>
              <a:ext uri="{FF2B5EF4-FFF2-40B4-BE49-F238E27FC236}">
                <a16:creationId xmlns="" xmlns:a16="http://schemas.microsoft.com/office/drawing/2014/main" id="{5D2DAD12-3AC5-CB4F-849A-3E553AD929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DE298D33-9D3D-5F44-94D6-47E979F9B12A}"/>
              </a:ext>
            </a:extLst>
          </p:cNvPr>
          <p:cNvSpPr>
            <a:spLocks noGrp="1"/>
          </p:cNvSpPr>
          <p:nvPr>
            <p:ph type="sldNum" sz="quarter" idx="12"/>
          </p:nvPr>
        </p:nvSpPr>
        <p:spPr>
          <a:xfrm>
            <a:off x="8610600" y="6356350"/>
            <a:ext cx="2743200" cy="365125"/>
          </a:xfrm>
          <a:prstGeom prst="rect">
            <a:avLst/>
          </a:prstGeom>
        </p:spPr>
        <p:txBody>
          <a:bodyPr/>
          <a:lstStyle/>
          <a:p>
            <a:fld id="{0E9DAE86-8DF5-CF4F-8840-80F344331F4B}" type="slidenum">
              <a:rPr lang="en-US" smtClean="0"/>
              <a:t>‹#›</a:t>
            </a:fld>
            <a:endParaRPr lang="en-US"/>
          </a:p>
        </p:txBody>
      </p:sp>
    </p:spTree>
    <p:extLst>
      <p:ext uri="{BB962C8B-B14F-4D97-AF65-F5344CB8AC3E}">
        <p14:creationId xmlns:p14="http://schemas.microsoft.com/office/powerpoint/2010/main" val="278812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creenshot&#10;&#10;Description automatically generated">
            <a:extLst>
              <a:ext uri="{FF2B5EF4-FFF2-40B4-BE49-F238E27FC236}">
                <a16:creationId xmlns="" xmlns:a16="http://schemas.microsoft.com/office/drawing/2014/main" id="{506324D0-DA57-1C48-AEF5-A7349C0C7D6F}"/>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995943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creenshot&#10;&#10;Description automatically generated">
            <a:extLst>
              <a:ext uri="{FF2B5EF4-FFF2-40B4-BE49-F238E27FC236}">
                <a16:creationId xmlns:a16="http://schemas.microsoft.com/office/drawing/2014/main" xmlns="" id="{506324D0-DA57-1C48-AEF5-A7349C0C7D6F}"/>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4212673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 xmlns:a16="http://schemas.microsoft.com/office/drawing/2014/main" id="{1611E3D9-3EB5-7E47-BD40-5BB66BA0B80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screenshot of a cell phone&#10;&#10;Description automatically generated">
            <a:extLst>
              <a:ext uri="{FF2B5EF4-FFF2-40B4-BE49-F238E27FC236}">
                <a16:creationId xmlns="" xmlns:a16="http://schemas.microsoft.com/office/drawing/2014/main" id="{1E1981E3-CCAF-0E46-A403-A55EC16F303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7889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38138" y="0"/>
            <a:ext cx="11478724" cy="722190"/>
          </a:xfrm>
        </p:spPr>
        <p:txBody>
          <a:bodyPr/>
          <a:lstStyle/>
          <a:p>
            <a:pPr algn="ctr"/>
            <a:r>
              <a:rPr lang="en-US" sz="4800" u="none" dirty="0" smtClean="0">
                <a:solidFill>
                  <a:srgbClr val="FFC000"/>
                </a:solidFill>
              </a:rPr>
              <a:t>What does High Bleeding Risk really mean?</a:t>
            </a:r>
            <a:endParaRPr lang="en-US" sz="4800" u="none" dirty="0">
              <a:solidFill>
                <a:srgbClr val="FFC000"/>
              </a:solidFill>
            </a:endParaRPr>
          </a:p>
        </p:txBody>
      </p:sp>
      <p:sp>
        <p:nvSpPr>
          <p:cNvPr id="7" name="Rectangle 4"/>
          <p:cNvSpPr txBox="1">
            <a:spLocks noChangeArrowheads="1"/>
          </p:cNvSpPr>
          <p:nvPr/>
        </p:nvSpPr>
        <p:spPr bwMode="auto">
          <a:xfrm>
            <a:off x="234069" y="566078"/>
            <a:ext cx="1177695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Arial" charset="0"/>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Arial" charset="0"/>
              </a:defRPr>
            </a:lvl2pPr>
            <a:lvl3pPr marL="1143000" indent="-228600" algn="l" rtl="0" eaLnBrk="0" fontAlgn="base" hangingPunct="0">
              <a:spcBef>
                <a:spcPct val="30000"/>
              </a:spcBef>
              <a:spcAft>
                <a:spcPct val="0"/>
              </a:spcAft>
              <a:buChar char="•"/>
              <a:defRPr sz="2400" b="1">
                <a:solidFill>
                  <a:schemeClr val="tx1"/>
                </a:solidFill>
                <a:latin typeface="Arial" charset="0"/>
              </a:defRPr>
            </a:lvl3pPr>
            <a:lvl4pPr marL="1600200" indent="-228600" algn="l" rtl="0" eaLnBrk="0" fontAlgn="base" hangingPunct="0">
              <a:spcBef>
                <a:spcPct val="30000"/>
              </a:spcBef>
              <a:spcAft>
                <a:spcPct val="0"/>
              </a:spcAft>
              <a:buChar char="–"/>
              <a:defRPr sz="2000" b="1">
                <a:solidFill>
                  <a:schemeClr val="tx1"/>
                </a:solidFill>
                <a:latin typeface="Arial" charset="0"/>
              </a:defRPr>
            </a:lvl4pPr>
            <a:lvl5pPr marL="2057400" indent="-228600" algn="l" rtl="0" eaLnBrk="0" fontAlgn="base" hangingPunct="0">
              <a:spcBef>
                <a:spcPct val="30000"/>
              </a:spcBef>
              <a:spcAft>
                <a:spcPct val="0"/>
              </a:spcAft>
              <a:buChar char="»"/>
              <a:defRPr sz="2000" b="1">
                <a:solidFill>
                  <a:schemeClr val="tx1"/>
                </a:solidFill>
                <a:latin typeface="Arial"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a:spcBef>
                <a:spcPct val="10000"/>
              </a:spcBef>
              <a:buClr>
                <a:srgbClr val="FF0000"/>
              </a:buClr>
            </a:pPr>
            <a:r>
              <a:rPr lang="en-US" sz="3200" u="sng" kern="0" dirty="0" smtClean="0">
                <a:solidFill>
                  <a:srgbClr val="FF0000"/>
                </a:solidFill>
                <a:latin typeface="Calibri" panose="020F0502020204030204" pitchFamily="34" charset="0"/>
                <a:ea typeface="ＭＳ Ｐゴシック" charset="0"/>
              </a:rPr>
              <a:t>Predictable</a:t>
            </a:r>
            <a:r>
              <a:rPr lang="en-US" sz="3200" kern="0" dirty="0" smtClean="0">
                <a:solidFill>
                  <a:srgbClr val="FF0000"/>
                </a:solidFill>
                <a:latin typeface="Calibri" panose="020F0502020204030204" pitchFamily="34" charset="0"/>
                <a:ea typeface="ＭＳ Ｐゴシック" charset="0"/>
              </a:rPr>
              <a:t> </a:t>
            </a:r>
            <a:r>
              <a:rPr lang="en-US" sz="3200" i="0" kern="0" dirty="0" smtClean="0">
                <a:solidFill>
                  <a:srgbClr val="FF0000"/>
                </a:solidFill>
                <a:latin typeface="Calibri" panose="020F0502020204030204" pitchFamily="34" charset="0"/>
                <a:ea typeface="ＭＳ Ｐゴシック" charset="0"/>
              </a:rPr>
              <a:t>bleeding risk</a:t>
            </a:r>
          </a:p>
          <a:p>
            <a:pPr marL="627063" lvl="1" indent="-169863">
              <a:spcBef>
                <a:spcPct val="10000"/>
              </a:spcBef>
              <a:buClr>
                <a:schemeClr val="bg1"/>
              </a:buClr>
              <a:buFont typeface="Arial" panose="020B0604020202020204" pitchFamily="34" charset="0"/>
              <a:buChar char="•"/>
            </a:pPr>
            <a:r>
              <a:rPr lang="en-US" b="0" i="0" kern="0" dirty="0" smtClean="0">
                <a:solidFill>
                  <a:schemeClr val="bg1"/>
                </a:solidFill>
                <a:latin typeface="Calibri" panose="020F0502020204030204" pitchFamily="34" charset="0"/>
                <a:ea typeface="ＭＳ Ｐゴシック" charset="0"/>
              </a:rPr>
              <a:t>Prior bleeding</a:t>
            </a:r>
          </a:p>
          <a:p>
            <a:pPr marL="627063" lvl="1" indent="-169863">
              <a:spcBef>
                <a:spcPct val="10000"/>
              </a:spcBef>
              <a:buClr>
                <a:schemeClr val="bg1"/>
              </a:buClr>
              <a:buFont typeface="Arial" panose="020B0604020202020204" pitchFamily="34" charset="0"/>
              <a:buChar char="•"/>
            </a:pPr>
            <a:r>
              <a:rPr lang="en-US" b="0" kern="0" dirty="0" smtClean="0">
                <a:solidFill>
                  <a:schemeClr val="bg1"/>
                </a:solidFill>
                <a:latin typeface="Calibri" panose="020F0502020204030204" pitchFamily="34" charset="0"/>
                <a:ea typeface="ＭＳ Ｐゴシック" charset="0"/>
              </a:rPr>
              <a:t>Upcoming surgery</a:t>
            </a:r>
          </a:p>
          <a:p>
            <a:pPr marL="627063" lvl="1" indent="-169863">
              <a:spcBef>
                <a:spcPct val="10000"/>
              </a:spcBef>
              <a:buClr>
                <a:schemeClr val="bg1"/>
              </a:buClr>
              <a:buFont typeface="Arial" panose="020B0604020202020204" pitchFamily="34" charset="0"/>
              <a:buChar char="•"/>
            </a:pPr>
            <a:r>
              <a:rPr lang="en-US" b="0" kern="0" dirty="0" smtClean="0">
                <a:solidFill>
                  <a:schemeClr val="bg1"/>
                </a:solidFill>
                <a:latin typeface="Calibri" panose="020F0502020204030204" pitchFamily="34" charset="0"/>
                <a:ea typeface="ＭＳ Ｐゴシック" charset="0"/>
              </a:rPr>
              <a:t>S</a:t>
            </a:r>
            <a:r>
              <a:rPr lang="en-US" b="0" i="0" kern="0" dirty="0" smtClean="0">
                <a:solidFill>
                  <a:schemeClr val="bg1"/>
                </a:solidFill>
                <a:latin typeface="Calibri" panose="020F0502020204030204" pitchFamily="34" charset="0"/>
                <a:ea typeface="ＭＳ Ｐゴシック" charset="0"/>
              </a:rPr>
              <a:t>tacking therapy (e.g. anticoagulation)</a:t>
            </a:r>
          </a:p>
          <a:p>
            <a:pPr marL="627063" lvl="1" indent="-169863">
              <a:spcBef>
                <a:spcPct val="10000"/>
              </a:spcBef>
              <a:buClr>
                <a:schemeClr val="bg1"/>
              </a:buClr>
              <a:buFont typeface="Arial" panose="020B0604020202020204" pitchFamily="34" charset="0"/>
              <a:buChar char="•"/>
            </a:pPr>
            <a:r>
              <a:rPr lang="en-US" b="0" kern="0" dirty="0" smtClean="0">
                <a:solidFill>
                  <a:schemeClr val="bg1"/>
                </a:solidFill>
                <a:latin typeface="Calibri" panose="020F0502020204030204" pitchFamily="34" charset="0"/>
                <a:ea typeface="ＭＳ Ｐゴシック" charset="0"/>
              </a:rPr>
              <a:t>Risk stratification/scoring </a:t>
            </a:r>
          </a:p>
          <a:p>
            <a:pPr marL="627063" lvl="1" indent="0">
              <a:spcBef>
                <a:spcPct val="10000"/>
              </a:spcBef>
              <a:buClr>
                <a:schemeClr val="bg1"/>
              </a:buClr>
              <a:buNone/>
            </a:pPr>
            <a:r>
              <a:rPr lang="en-US" b="0" kern="0" dirty="0" smtClean="0">
                <a:solidFill>
                  <a:schemeClr val="bg1"/>
                </a:solidFill>
                <a:latin typeface="Calibri" panose="020F0502020204030204" pitchFamily="34" charset="0"/>
                <a:ea typeface="ＭＳ Ｐゴシック" charset="0"/>
              </a:rPr>
              <a:t>(age, anemia, other factors)</a:t>
            </a:r>
          </a:p>
          <a:p>
            <a:pPr lvl="1">
              <a:spcBef>
                <a:spcPct val="10000"/>
              </a:spcBef>
              <a:buClr>
                <a:schemeClr val="bg1"/>
              </a:buClr>
            </a:pPr>
            <a:endParaRPr lang="en-US" sz="1000" b="0" i="0" kern="0" dirty="0" smtClean="0">
              <a:solidFill>
                <a:srgbClr val="0070C0"/>
              </a:solidFill>
              <a:ea typeface="ＭＳ Ｐゴシック" charset="0"/>
            </a:endParaRPr>
          </a:p>
          <a:p>
            <a:pPr>
              <a:spcBef>
                <a:spcPct val="10000"/>
              </a:spcBef>
              <a:buClr>
                <a:srgbClr val="FF0000"/>
              </a:buClr>
            </a:pPr>
            <a:r>
              <a:rPr lang="en-US" sz="3200" u="sng" kern="0" dirty="0" smtClean="0">
                <a:solidFill>
                  <a:srgbClr val="FF0000"/>
                </a:solidFill>
                <a:latin typeface="Calibri" panose="020F0502020204030204" pitchFamily="34" charset="0"/>
                <a:ea typeface="ＭＳ Ｐゴシック" charset="0"/>
              </a:rPr>
              <a:t>Unpredictable</a:t>
            </a:r>
            <a:r>
              <a:rPr lang="en-US" sz="3200" kern="0" dirty="0" smtClean="0">
                <a:solidFill>
                  <a:srgbClr val="FF0000"/>
                </a:solidFill>
                <a:latin typeface="Calibri" panose="020F0502020204030204" pitchFamily="34" charset="0"/>
                <a:ea typeface="ＭＳ Ｐゴシック" charset="0"/>
              </a:rPr>
              <a:t> bleeding risk</a:t>
            </a:r>
          </a:p>
          <a:p>
            <a:pPr marL="627063" lvl="1" indent="-169863">
              <a:spcBef>
                <a:spcPct val="10000"/>
              </a:spcBef>
              <a:buClr>
                <a:schemeClr val="bg1"/>
              </a:buClr>
              <a:buFont typeface="Arial" panose="020B0604020202020204" pitchFamily="34" charset="0"/>
              <a:buChar char="•"/>
            </a:pPr>
            <a:r>
              <a:rPr lang="en-US" b="0" i="0" kern="0" dirty="0" smtClean="0">
                <a:solidFill>
                  <a:schemeClr val="bg1"/>
                </a:solidFill>
                <a:latin typeface="Calibri" panose="020F0502020204030204" pitchFamily="34" charset="0"/>
                <a:ea typeface="ＭＳ Ｐゴシック" charset="0"/>
              </a:rPr>
              <a:t>Trauma</a:t>
            </a:r>
          </a:p>
          <a:p>
            <a:pPr marL="627063" lvl="1" indent="-169863">
              <a:spcBef>
                <a:spcPct val="10000"/>
              </a:spcBef>
              <a:buClr>
                <a:schemeClr val="bg1"/>
              </a:buClr>
              <a:buFont typeface="Arial" panose="020B0604020202020204" pitchFamily="34" charset="0"/>
              <a:buChar char="•"/>
            </a:pPr>
            <a:r>
              <a:rPr lang="en-US" b="0" kern="0" dirty="0" smtClean="0">
                <a:solidFill>
                  <a:schemeClr val="bg1"/>
                </a:solidFill>
                <a:latin typeface="Calibri" panose="020F0502020204030204" pitchFamily="34" charset="0"/>
                <a:ea typeface="ＭＳ Ｐゴシック" charset="0"/>
              </a:rPr>
              <a:t>Subclinical pathology (unexpected need for surgery, undiagnosed malignancy, new AF)</a:t>
            </a:r>
          </a:p>
          <a:p>
            <a:pPr marL="627063" lvl="1" indent="-169863">
              <a:spcBef>
                <a:spcPct val="10000"/>
              </a:spcBef>
              <a:buClr>
                <a:schemeClr val="bg1"/>
              </a:buClr>
              <a:buFont typeface="Arial" panose="020B0604020202020204" pitchFamily="34" charset="0"/>
              <a:buChar char="•"/>
            </a:pPr>
            <a:r>
              <a:rPr lang="en-US" b="0" kern="0" dirty="0" smtClean="0">
                <a:solidFill>
                  <a:schemeClr val="bg1"/>
                </a:solidFill>
                <a:latin typeface="Calibri" panose="020F0502020204030204" pitchFamily="34" charset="0"/>
                <a:ea typeface="ＭＳ Ｐゴシック" charset="0"/>
              </a:rPr>
              <a:t>Hyperresponsiveness to DAPT agents</a:t>
            </a:r>
            <a:endParaRPr lang="en-US" b="0" i="0" kern="0" dirty="0" smtClean="0">
              <a:solidFill>
                <a:schemeClr val="bg1"/>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1768331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88163"/>
            <a:ext cx="11887200"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solidFill>
                  <a:srgbClr val="FFC000"/>
                </a:solidFill>
              </a:rPr>
              <a:t>Reasons for High Bleeding Risk Patients after PCI</a:t>
            </a:r>
            <a:endParaRPr lang="en-US" b="1" dirty="0">
              <a:solidFill>
                <a:srgbClr val="FFC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5" y="810477"/>
            <a:ext cx="10855569" cy="539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3274258" y="1675740"/>
            <a:ext cx="1981200" cy="315469"/>
          </a:xfrm>
          <a:prstGeom prst="rect">
            <a:avLst/>
          </a:prstGeom>
          <a:solidFill>
            <a:schemeClr val="accent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lIns="68579" tIns="34289" rIns="68579" bIns="34289" rtlCol="0">
            <a:spAutoFit/>
          </a:bodyPr>
          <a:lstStyle/>
          <a:p>
            <a:pPr algn="ctr" defTabSz="685528"/>
            <a:r>
              <a:rPr lang="en-US" sz="1600" b="1" dirty="0">
                <a:solidFill>
                  <a:srgbClr val="FFFFFF"/>
                </a:solidFill>
                <a:latin typeface="Arial" pitchFamily="34" charset="0"/>
                <a:cs typeface="Arial" pitchFamily="34" charset="0"/>
              </a:rPr>
              <a:t>Female Gender?</a:t>
            </a:r>
          </a:p>
        </p:txBody>
      </p:sp>
      <p:sp>
        <p:nvSpPr>
          <p:cNvPr id="93" name="TextBox 92"/>
          <p:cNvSpPr txBox="1"/>
          <p:nvPr/>
        </p:nvSpPr>
        <p:spPr>
          <a:xfrm>
            <a:off x="813967" y="2816810"/>
            <a:ext cx="2015776" cy="315469"/>
          </a:xfrm>
          <a:prstGeom prst="rect">
            <a:avLst/>
          </a:prstGeom>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lIns="68579" tIns="34289" rIns="68579" bIns="34289" rtlCol="0">
            <a:spAutoFit/>
          </a:bodyPr>
          <a:lstStyle/>
          <a:p>
            <a:pPr algn="ctr" defTabSz="685528"/>
            <a:r>
              <a:rPr lang="en-US" sz="1600" b="1" dirty="0">
                <a:solidFill>
                  <a:srgbClr val="FFFFFF"/>
                </a:solidFill>
                <a:latin typeface="Arial" pitchFamily="34" charset="0"/>
                <a:cs typeface="Arial" pitchFamily="34" charset="0"/>
              </a:rPr>
              <a:t>PAD?</a:t>
            </a:r>
          </a:p>
        </p:txBody>
      </p:sp>
      <p:sp>
        <p:nvSpPr>
          <p:cNvPr id="94" name="TextBox 93"/>
          <p:cNvSpPr txBox="1"/>
          <p:nvPr/>
        </p:nvSpPr>
        <p:spPr>
          <a:xfrm>
            <a:off x="804443" y="3219221"/>
            <a:ext cx="2015776" cy="315469"/>
          </a:xfrm>
          <a:prstGeom prst="rect">
            <a:avLst/>
          </a:prstGeom>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lIns="68579" tIns="34289" rIns="68579" bIns="34289" rtlCol="0">
            <a:spAutoFit/>
          </a:bodyPr>
          <a:lstStyle/>
          <a:p>
            <a:pPr algn="ctr" defTabSz="685528"/>
            <a:r>
              <a:rPr lang="en-US" sz="1600" b="1" dirty="0">
                <a:solidFill>
                  <a:srgbClr val="FFFFFF"/>
                </a:solidFill>
                <a:latin typeface="Arial" pitchFamily="34" charset="0"/>
                <a:cs typeface="Arial" pitchFamily="34" charset="0"/>
              </a:rPr>
              <a:t>Abnormal BMI?</a:t>
            </a:r>
          </a:p>
        </p:txBody>
      </p:sp>
      <p:sp>
        <p:nvSpPr>
          <p:cNvPr id="95" name="TextBox 94"/>
          <p:cNvSpPr txBox="1"/>
          <p:nvPr/>
        </p:nvSpPr>
        <p:spPr>
          <a:xfrm>
            <a:off x="2434521" y="3600074"/>
            <a:ext cx="2015776" cy="315469"/>
          </a:xfrm>
          <a:prstGeom prst="rect">
            <a:avLst/>
          </a:prstGeom>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lIns="68579" tIns="34289" rIns="68579" bIns="34289" rtlCol="0">
            <a:spAutoFit/>
          </a:bodyPr>
          <a:lstStyle/>
          <a:p>
            <a:pPr algn="ctr" defTabSz="685528"/>
            <a:r>
              <a:rPr lang="en-US" sz="1600" b="1" dirty="0">
                <a:solidFill>
                  <a:srgbClr val="FFFFFF"/>
                </a:solidFill>
                <a:latin typeface="Arial" pitchFamily="34" charset="0"/>
                <a:cs typeface="Arial" pitchFamily="34" charset="0"/>
              </a:rPr>
              <a:t>Smoking?</a:t>
            </a:r>
          </a:p>
        </p:txBody>
      </p:sp>
    </p:spTree>
    <p:extLst>
      <p:ext uri="{BB962C8B-B14F-4D97-AF65-F5344CB8AC3E}">
        <p14:creationId xmlns:p14="http://schemas.microsoft.com/office/powerpoint/2010/main" val="17503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1000" fill="hold"/>
                                        <p:tgtEl>
                                          <p:spTgt spid="93"/>
                                        </p:tgtEl>
                                        <p:attrNameLst>
                                          <p:attrName>ppt_w</p:attrName>
                                        </p:attrNameLst>
                                      </p:cBhvr>
                                      <p:tavLst>
                                        <p:tav tm="0">
                                          <p:val>
                                            <p:fltVal val="0"/>
                                          </p:val>
                                        </p:tav>
                                        <p:tav tm="100000">
                                          <p:val>
                                            <p:strVal val="#ppt_w"/>
                                          </p:val>
                                        </p:tav>
                                      </p:tavLst>
                                    </p:anim>
                                    <p:anim calcmode="lin" valueType="num">
                                      <p:cBhvr>
                                        <p:cTn id="8" dur="1000" fill="hold"/>
                                        <p:tgtEl>
                                          <p:spTgt spid="93"/>
                                        </p:tgtEl>
                                        <p:attrNameLst>
                                          <p:attrName>ppt_h</p:attrName>
                                        </p:attrNameLst>
                                      </p:cBhvr>
                                      <p:tavLst>
                                        <p:tav tm="0">
                                          <p:val>
                                            <p:fltVal val="0"/>
                                          </p:val>
                                        </p:tav>
                                        <p:tav tm="100000">
                                          <p:val>
                                            <p:strVal val="#ppt_h"/>
                                          </p:val>
                                        </p:tav>
                                      </p:tavLst>
                                    </p:anim>
                                    <p:animEffect transition="in" filter="fade">
                                      <p:cBhvr>
                                        <p:cTn id="9" dur="1000"/>
                                        <p:tgtEl>
                                          <p:spTgt spid="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1000" fill="hold"/>
                                        <p:tgtEl>
                                          <p:spTgt spid="94"/>
                                        </p:tgtEl>
                                        <p:attrNameLst>
                                          <p:attrName>ppt_w</p:attrName>
                                        </p:attrNameLst>
                                      </p:cBhvr>
                                      <p:tavLst>
                                        <p:tav tm="0">
                                          <p:val>
                                            <p:fltVal val="0"/>
                                          </p:val>
                                        </p:tav>
                                        <p:tav tm="100000">
                                          <p:val>
                                            <p:strVal val="#ppt_w"/>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Effect transition="in" filter="fade">
                                      <p:cBhvr>
                                        <p:cTn id="14" dur="1000"/>
                                        <p:tgtEl>
                                          <p:spTgt spid="9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1000" fill="hold"/>
                                        <p:tgtEl>
                                          <p:spTgt spid="95"/>
                                        </p:tgtEl>
                                        <p:attrNameLst>
                                          <p:attrName>ppt_w</p:attrName>
                                        </p:attrNameLst>
                                      </p:cBhvr>
                                      <p:tavLst>
                                        <p:tav tm="0">
                                          <p:val>
                                            <p:fltVal val="0"/>
                                          </p:val>
                                        </p:tav>
                                        <p:tav tm="100000">
                                          <p:val>
                                            <p:strVal val="#ppt_w"/>
                                          </p:val>
                                        </p:tav>
                                      </p:tavLst>
                                    </p:anim>
                                    <p:anim calcmode="lin" valueType="num">
                                      <p:cBhvr>
                                        <p:cTn id="18" dur="1000" fill="hold"/>
                                        <p:tgtEl>
                                          <p:spTgt spid="95"/>
                                        </p:tgtEl>
                                        <p:attrNameLst>
                                          <p:attrName>ppt_h</p:attrName>
                                        </p:attrNameLst>
                                      </p:cBhvr>
                                      <p:tavLst>
                                        <p:tav tm="0">
                                          <p:val>
                                            <p:fltVal val="0"/>
                                          </p:val>
                                        </p:tav>
                                        <p:tav tm="100000">
                                          <p:val>
                                            <p:strVal val="#ppt_h"/>
                                          </p:val>
                                        </p:tav>
                                      </p:tavLst>
                                    </p:anim>
                                    <p:animEffect transition="in" filter="fade">
                                      <p:cBhvr>
                                        <p:cTn id="19" dur="1000"/>
                                        <p:tgtEl>
                                          <p:spTgt spid="9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p:cTn id="22" dur="1000" fill="hold"/>
                                        <p:tgtEl>
                                          <p:spTgt spid="92"/>
                                        </p:tgtEl>
                                        <p:attrNameLst>
                                          <p:attrName>ppt_w</p:attrName>
                                        </p:attrNameLst>
                                      </p:cBhvr>
                                      <p:tavLst>
                                        <p:tav tm="0">
                                          <p:val>
                                            <p:fltVal val="0"/>
                                          </p:val>
                                        </p:tav>
                                        <p:tav tm="100000">
                                          <p:val>
                                            <p:strVal val="#ppt_w"/>
                                          </p:val>
                                        </p:tav>
                                      </p:tavLst>
                                    </p:anim>
                                    <p:anim calcmode="lin" valueType="num">
                                      <p:cBhvr>
                                        <p:cTn id="23" dur="1000" fill="hold"/>
                                        <p:tgtEl>
                                          <p:spTgt spid="92"/>
                                        </p:tgtEl>
                                        <p:attrNameLst>
                                          <p:attrName>ppt_h</p:attrName>
                                        </p:attrNameLst>
                                      </p:cBhvr>
                                      <p:tavLst>
                                        <p:tav tm="0">
                                          <p:val>
                                            <p:fltVal val="0"/>
                                          </p:val>
                                        </p:tav>
                                        <p:tav tm="100000">
                                          <p:val>
                                            <p:strVal val="#ppt_h"/>
                                          </p:val>
                                        </p:tav>
                                      </p:tavLst>
                                    </p:anim>
                                    <p:animEffect transition="in" filter="fade">
                                      <p:cBhvr>
                                        <p:cTn id="24"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11014" y="1292356"/>
            <a:ext cx="11758248" cy="2708434"/>
          </a:xfrm>
          <a:prstGeom prst="rect">
            <a:avLst/>
          </a:prstGeom>
          <a:noFill/>
        </p:spPr>
        <p:txBody>
          <a:bodyPr wrap="square" rtlCol="0">
            <a:spAutoFit/>
          </a:bodyPr>
          <a:lstStyle/>
          <a:p>
            <a:pPr algn="ctr"/>
            <a:r>
              <a:rPr lang="en-US" sz="3400" b="1" dirty="0" smtClean="0">
                <a:solidFill>
                  <a:schemeClr val="bg1"/>
                </a:solidFill>
              </a:rPr>
              <a:t>In a contemporary population of patients undergoing PCI, it is estimated that about </a:t>
            </a:r>
            <a:r>
              <a:rPr lang="en-US" sz="3400" b="1" dirty="0" smtClean="0">
                <a:solidFill>
                  <a:srgbClr val="FF0000"/>
                </a:solidFill>
              </a:rPr>
              <a:t>one-third</a:t>
            </a:r>
            <a:r>
              <a:rPr lang="en-US" sz="3400" b="1" dirty="0" smtClean="0">
                <a:solidFill>
                  <a:srgbClr val="7030A0"/>
                </a:solidFill>
              </a:rPr>
              <a:t> </a:t>
            </a:r>
            <a:r>
              <a:rPr lang="en-US" sz="3400" b="1" dirty="0" smtClean="0">
                <a:solidFill>
                  <a:schemeClr val="bg1"/>
                </a:solidFill>
              </a:rPr>
              <a:t>are at high bleeding risk!</a:t>
            </a:r>
          </a:p>
          <a:p>
            <a:pPr marL="685800" indent="-685800" algn="ctr">
              <a:buFont typeface="Arial" panose="020B0604020202020204" pitchFamily="34" charset="0"/>
              <a:buChar char="•"/>
            </a:pPr>
            <a:endParaRPr lang="en-US" sz="3400" b="1" dirty="0">
              <a:solidFill>
                <a:srgbClr val="0070C0"/>
              </a:solidFill>
            </a:endParaRPr>
          </a:p>
          <a:p>
            <a:pPr marL="285750" indent="-285750" algn="ctr">
              <a:buFont typeface="Arial" panose="020B0604020202020204" pitchFamily="34" charset="0"/>
              <a:buChar char="•"/>
            </a:pPr>
            <a:endParaRPr lang="en-US" sz="3400" dirty="0">
              <a:solidFill>
                <a:srgbClr val="0070C0"/>
              </a:solidFill>
            </a:endParaRPr>
          </a:p>
          <a:p>
            <a:pPr marL="285750" indent="-285750" algn="ctr">
              <a:buFont typeface="Arial" panose="020B0604020202020204" pitchFamily="34" charset="0"/>
              <a:buChar char="•"/>
            </a:pPr>
            <a:endParaRPr lang="en-US" sz="3400" dirty="0">
              <a:solidFill>
                <a:srgbClr val="0070C0"/>
              </a:solidFill>
            </a:endParaRPr>
          </a:p>
        </p:txBody>
      </p:sp>
      <p:sp>
        <p:nvSpPr>
          <p:cNvPr id="5" name="Title 1"/>
          <p:cNvSpPr txBox="1">
            <a:spLocks/>
          </p:cNvSpPr>
          <p:nvPr/>
        </p:nvSpPr>
        <p:spPr>
          <a:xfrm>
            <a:off x="622293" y="293670"/>
            <a:ext cx="10924937"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rgbClr val="FFC000"/>
                </a:solidFill>
              </a:rPr>
              <a:t>Overview</a:t>
            </a:r>
            <a:endParaRPr lang="en-US" sz="5400" b="1" dirty="0">
              <a:solidFill>
                <a:srgbClr val="FFC000"/>
              </a:solidFill>
            </a:endParaRPr>
          </a:p>
        </p:txBody>
      </p:sp>
      <p:sp>
        <p:nvSpPr>
          <p:cNvPr id="6" name="TextBox 5"/>
          <p:cNvSpPr txBox="1"/>
          <p:nvPr/>
        </p:nvSpPr>
        <p:spPr>
          <a:xfrm>
            <a:off x="600900" y="2980995"/>
            <a:ext cx="10946330" cy="2492990"/>
          </a:xfrm>
          <a:prstGeom prst="rect">
            <a:avLst/>
          </a:prstGeom>
          <a:noFill/>
          <a:ln w="38100">
            <a:solidFill>
              <a:srgbClr val="5BD4FF"/>
            </a:solidFill>
          </a:ln>
        </p:spPr>
        <p:txBody>
          <a:bodyPr wrap="square" rtlCol="0">
            <a:spAutoFit/>
          </a:bodyPr>
          <a:lstStyle/>
          <a:p>
            <a:pPr marL="342900" indent="-342900">
              <a:buFont typeface="Arial" panose="020B0604020202020204" pitchFamily="34" charset="0"/>
              <a:buChar char="•"/>
            </a:pPr>
            <a:r>
              <a:rPr lang="en-US" sz="2600" b="1" dirty="0">
                <a:solidFill>
                  <a:srgbClr val="5BD4FF"/>
                </a:solidFill>
              </a:rPr>
              <a:t>Due to fears of late ST with 1</a:t>
            </a:r>
            <a:r>
              <a:rPr lang="en-US" sz="2600" b="1" baseline="30000" dirty="0">
                <a:solidFill>
                  <a:srgbClr val="5BD4FF"/>
                </a:solidFill>
              </a:rPr>
              <a:t>st</a:t>
            </a:r>
            <a:r>
              <a:rPr lang="en-US" sz="2600" b="1" dirty="0">
                <a:solidFill>
                  <a:srgbClr val="5BD4FF"/>
                </a:solidFill>
              </a:rPr>
              <a:t> gen-DES requiring longer duration of DAPT and previous guideline recommendations, HBR patients were </a:t>
            </a:r>
            <a:r>
              <a:rPr lang="en-US" sz="2600" b="1" dirty="0" smtClean="0">
                <a:solidFill>
                  <a:srgbClr val="5BD4FF"/>
                </a:solidFill>
              </a:rPr>
              <a:t>usually excluded </a:t>
            </a:r>
            <a:r>
              <a:rPr lang="en-US" sz="2600" b="1" dirty="0">
                <a:solidFill>
                  <a:srgbClr val="5BD4FF"/>
                </a:solidFill>
              </a:rPr>
              <a:t>from prior DES </a:t>
            </a:r>
            <a:r>
              <a:rPr lang="en-US" sz="2600" b="1" dirty="0" smtClean="0">
                <a:solidFill>
                  <a:srgbClr val="5BD4FF"/>
                </a:solidFill>
              </a:rPr>
              <a:t>trials</a:t>
            </a:r>
          </a:p>
          <a:p>
            <a:pPr marL="342900" indent="-342900">
              <a:buFont typeface="Arial" panose="020B0604020202020204" pitchFamily="34" charset="0"/>
              <a:buChar char="•"/>
            </a:pPr>
            <a:endParaRPr lang="en-US" sz="2600" b="1" dirty="0" smtClean="0">
              <a:solidFill>
                <a:srgbClr val="5BD4FF"/>
              </a:solidFill>
            </a:endParaRPr>
          </a:p>
          <a:p>
            <a:pPr marL="342900" indent="-342900">
              <a:buFont typeface="Arial" panose="020B0604020202020204" pitchFamily="34" charset="0"/>
              <a:buChar char="•"/>
            </a:pPr>
            <a:r>
              <a:rPr lang="en-US" sz="2600" b="1" dirty="0" smtClean="0">
                <a:solidFill>
                  <a:srgbClr val="5BD4FF"/>
                </a:solidFill>
              </a:rPr>
              <a:t>As a consequence, the optimal strategy for these patients remained poorly defined regarding both choice of stent type and DAPT duration</a:t>
            </a:r>
            <a:endParaRPr lang="en-US" sz="2600" b="1" dirty="0">
              <a:solidFill>
                <a:srgbClr val="5BD4FF"/>
              </a:solidFill>
            </a:endParaRPr>
          </a:p>
        </p:txBody>
      </p:sp>
    </p:spTree>
    <p:extLst>
      <p:ext uri="{BB962C8B-B14F-4D97-AF65-F5344CB8AC3E}">
        <p14:creationId xmlns:p14="http://schemas.microsoft.com/office/powerpoint/2010/main" val="2689584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4122" y="66370"/>
            <a:ext cx="11875477" cy="5667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C000"/>
                </a:solidFill>
              </a:rPr>
              <a:t>Real World Distribution of Bleeding risk determinants</a:t>
            </a:r>
            <a:endParaRPr lang="en-US" sz="4000" b="1" dirty="0">
              <a:solidFill>
                <a:srgbClr val="FFC000"/>
              </a:solidFill>
            </a:endParaRPr>
          </a:p>
        </p:txBody>
      </p:sp>
      <p:grpSp>
        <p:nvGrpSpPr>
          <p:cNvPr id="5" name="Group 4"/>
          <p:cNvGrpSpPr/>
          <p:nvPr/>
        </p:nvGrpSpPr>
        <p:grpSpPr>
          <a:xfrm>
            <a:off x="1697117" y="645140"/>
            <a:ext cx="8786038" cy="5604285"/>
            <a:chOff x="1143000" y="666750"/>
            <a:chExt cx="6601080" cy="4464647"/>
          </a:xfrm>
        </p:grpSpPr>
        <p:grpSp>
          <p:nvGrpSpPr>
            <p:cNvPr id="6" name="Group 5"/>
            <p:cNvGrpSpPr/>
            <p:nvPr/>
          </p:nvGrpSpPr>
          <p:grpSpPr>
            <a:xfrm>
              <a:off x="1143000" y="666750"/>
              <a:ext cx="6601080" cy="4464647"/>
              <a:chOff x="1019176" y="425088"/>
              <a:chExt cx="6601080" cy="4464647"/>
            </a:xfrm>
          </p:grpSpPr>
          <p:pic>
            <p:nvPicPr>
              <p:cNvPr id="8" name="Picture 2" descr="C:\Users\sorres02\Desktop\HBR score form Outcome\FIGURE 1.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21"/>
              <a:stretch/>
            </p:blipFill>
            <p:spPr bwMode="auto">
              <a:xfrm>
                <a:off x="1019176" y="425088"/>
                <a:ext cx="6601080" cy="44646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4610100" y="453663"/>
                <a:ext cx="133350" cy="251187"/>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grpSp>
        <p:sp>
          <p:nvSpPr>
            <p:cNvPr id="7" name="TextBox 6"/>
            <p:cNvSpPr txBox="1"/>
            <p:nvPr/>
          </p:nvSpPr>
          <p:spPr>
            <a:xfrm>
              <a:off x="4648200" y="694065"/>
              <a:ext cx="304800" cy="277485"/>
            </a:xfrm>
            <a:prstGeom prst="rect">
              <a:avLst/>
            </a:prstGeom>
            <a:solidFill>
              <a:schemeClr val="bg1"/>
            </a:solidFill>
          </p:spPr>
          <p:txBody>
            <a:bodyPr wrap="square" rtlCol="0">
              <a:spAutoFit/>
            </a:bodyPr>
            <a:lstStyle/>
            <a:p>
              <a:endParaRPr lang="en-US" dirty="0"/>
            </a:p>
          </p:txBody>
        </p:sp>
      </p:grpSp>
      <p:sp>
        <p:nvSpPr>
          <p:cNvPr id="10" name="TextBox 9"/>
          <p:cNvSpPr txBox="1"/>
          <p:nvPr/>
        </p:nvSpPr>
        <p:spPr>
          <a:xfrm>
            <a:off x="5996641" y="2962668"/>
            <a:ext cx="4411866" cy="1015663"/>
          </a:xfrm>
          <a:prstGeom prst="rect">
            <a:avLst/>
          </a:prstGeom>
          <a:noFill/>
        </p:spPr>
        <p:txBody>
          <a:bodyPr wrap="square" rtlCol="0">
            <a:spAutoFit/>
          </a:bodyPr>
          <a:lstStyle/>
          <a:p>
            <a:pPr algn="ctr"/>
            <a:r>
              <a:rPr lang="en-US" sz="2000" b="1" i="1" u="sng" dirty="0" smtClean="0">
                <a:solidFill>
                  <a:srgbClr val="002060"/>
                </a:solidFill>
              </a:rPr>
              <a:t>Mount Sinai Cath Lab</a:t>
            </a:r>
            <a:r>
              <a:rPr lang="en-US" sz="2000" b="1" i="1" dirty="0" smtClean="0">
                <a:solidFill>
                  <a:srgbClr val="002060"/>
                </a:solidFill>
              </a:rPr>
              <a:t> </a:t>
            </a:r>
          </a:p>
          <a:p>
            <a:pPr algn="ctr"/>
            <a:r>
              <a:rPr lang="en-US" sz="2000" b="1" i="1" dirty="0" smtClean="0">
                <a:solidFill>
                  <a:srgbClr val="002060"/>
                </a:solidFill>
              </a:rPr>
              <a:t>10,406 Patients underwent PCI and stent implantation</a:t>
            </a:r>
            <a:endParaRPr lang="it-IT" sz="2000" b="1" i="1" dirty="0" err="1" smtClean="0">
              <a:solidFill>
                <a:srgbClr val="002060"/>
              </a:solidFill>
            </a:endParaRPr>
          </a:p>
        </p:txBody>
      </p:sp>
      <p:sp>
        <p:nvSpPr>
          <p:cNvPr id="11" name="TextBox 10"/>
          <p:cNvSpPr txBox="1"/>
          <p:nvPr/>
        </p:nvSpPr>
        <p:spPr>
          <a:xfrm>
            <a:off x="6590217" y="6321617"/>
            <a:ext cx="3892938" cy="461665"/>
          </a:xfrm>
          <a:prstGeom prst="rect">
            <a:avLst/>
          </a:prstGeom>
          <a:noFill/>
        </p:spPr>
        <p:txBody>
          <a:bodyPr wrap="square" rtlCol="0">
            <a:spAutoFit/>
          </a:bodyPr>
          <a:lstStyle/>
          <a:p>
            <a:pPr algn="ctr"/>
            <a:r>
              <a:rPr lang="en-US" sz="1200" b="0" i="0" dirty="0" smtClean="0">
                <a:solidFill>
                  <a:schemeClr val="bg1"/>
                </a:solidFill>
                <a:latin typeface="Arial" panose="020B0604020202020204" pitchFamily="34" charset="0"/>
                <a:cs typeface="Arial" panose="020B0604020202020204" pitchFamily="34" charset="0"/>
              </a:rPr>
              <a:t>Sorrentino S, Mehran </a:t>
            </a:r>
            <a:r>
              <a:rPr lang="en-US" sz="1200" b="0" i="0" dirty="0">
                <a:solidFill>
                  <a:schemeClr val="bg1"/>
                </a:solidFill>
                <a:latin typeface="Arial" panose="020B0604020202020204" pitchFamily="34" charset="0"/>
                <a:cs typeface="Arial" panose="020B0604020202020204" pitchFamily="34" charset="0"/>
              </a:rPr>
              <a:t>R. </a:t>
            </a:r>
            <a:r>
              <a:rPr lang="en-US" sz="1200" b="0" i="0" dirty="0" smtClean="0">
                <a:solidFill>
                  <a:schemeClr val="bg1"/>
                </a:solidFill>
                <a:latin typeface="Arial" panose="020B0604020202020204" pitchFamily="34" charset="0"/>
                <a:cs typeface="Arial" panose="020B0604020202020204" pitchFamily="34" charset="0"/>
              </a:rPr>
              <a:t>et al. Thrombosis </a:t>
            </a:r>
            <a:r>
              <a:rPr lang="en-US" sz="1200" b="0" i="0" dirty="0">
                <a:solidFill>
                  <a:schemeClr val="bg1"/>
                </a:solidFill>
                <a:latin typeface="Arial" panose="020B0604020202020204" pitchFamily="34" charset="0"/>
                <a:cs typeface="Arial" panose="020B0604020202020204" pitchFamily="34" charset="0"/>
              </a:rPr>
              <a:t>and </a:t>
            </a:r>
            <a:r>
              <a:rPr lang="en-US" sz="1200" b="0" i="0" dirty="0" err="1" smtClean="0">
                <a:solidFill>
                  <a:schemeClr val="bg1"/>
                </a:solidFill>
                <a:latin typeface="Arial" panose="020B0604020202020204" pitchFamily="34" charset="0"/>
                <a:cs typeface="Arial" panose="020B0604020202020204" pitchFamily="34" charset="0"/>
              </a:rPr>
              <a:t>Haemostasis</a:t>
            </a:r>
            <a:r>
              <a:rPr lang="en-US" sz="1200" b="0" i="0" dirty="0" smtClean="0">
                <a:solidFill>
                  <a:schemeClr val="bg1"/>
                </a:solidFill>
                <a:latin typeface="Arial" panose="020B0604020202020204" pitchFamily="34" charset="0"/>
                <a:cs typeface="Arial" panose="020B0604020202020204" pitchFamily="34" charset="0"/>
              </a:rPr>
              <a:t>, in press</a:t>
            </a:r>
            <a:endParaRPr lang="it-IT" sz="1200" b="0" i="0" dirty="0" err="1"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565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64122" y="642105"/>
            <a:ext cx="11875477" cy="5667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C000"/>
                </a:solidFill>
              </a:rPr>
              <a:t>Why are HBR patients being considered for </a:t>
            </a:r>
          </a:p>
          <a:p>
            <a:pPr algn="ctr"/>
            <a:r>
              <a:rPr lang="en-US" sz="4000" b="1" dirty="0">
                <a:solidFill>
                  <a:srgbClr val="FFC000"/>
                </a:solidFill>
              </a:rPr>
              <a:t>shorter DAPT trials now?</a:t>
            </a:r>
          </a:p>
          <a:p>
            <a:pPr algn="ctr"/>
            <a:endParaRPr lang="en-US" sz="4000" b="1"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75841798"/>
              </p:ext>
            </p:extLst>
          </p:nvPr>
        </p:nvGraphicFramePr>
        <p:xfrm>
          <a:off x="2438400" y="2145320"/>
          <a:ext cx="7350369" cy="3528648"/>
        </p:xfrm>
        <a:graphic>
          <a:graphicData uri="http://schemas.openxmlformats.org/drawingml/2006/table">
            <a:tbl>
              <a:tblPr firstRow="1" bandRow="1">
                <a:tableStyleId>{5C22544A-7EE6-4342-B048-85BDC9FD1C3A}</a:tableStyleId>
              </a:tblPr>
              <a:tblGrid>
                <a:gridCol w="7350369">
                  <a:extLst>
                    <a:ext uri="{9D8B030D-6E8A-4147-A177-3AD203B41FA5}">
                      <a16:colId xmlns="" xmlns:a16="http://schemas.microsoft.com/office/drawing/2014/main" val="20000"/>
                    </a:ext>
                  </a:extLst>
                </a:gridCol>
              </a:tblGrid>
              <a:tr h="762618">
                <a:tc>
                  <a:txBody>
                    <a:bodyPr/>
                    <a:lstStyle/>
                    <a:p>
                      <a:pPr algn="ctr"/>
                      <a:r>
                        <a:rPr lang="en-US" sz="2100" dirty="0" smtClean="0"/>
                        <a:t>Attributes of HBR Patients Favoring</a:t>
                      </a:r>
                      <a:r>
                        <a:rPr lang="en-US" sz="2100" baseline="0" dirty="0" smtClean="0"/>
                        <a:t> Shorter DAPT</a:t>
                      </a:r>
                      <a:endParaRPr lang="en-US" sz="2100" dirty="0"/>
                    </a:p>
                  </a:txBody>
                  <a:tcPr anchor="ctr">
                    <a:solidFill>
                      <a:srgbClr val="7030A0"/>
                    </a:solidFill>
                  </a:tcPr>
                </a:tc>
                <a:extLst>
                  <a:ext uri="{0D108BD9-81ED-4DB2-BD59-A6C34878D82A}">
                    <a16:rowId xmlns="" xmlns:a16="http://schemas.microsoft.com/office/drawing/2014/main" val="10000"/>
                  </a:ext>
                </a:extLst>
              </a:tr>
              <a:tr h="595527">
                <a:tc>
                  <a:txBody>
                    <a:bodyPr/>
                    <a:lstStyle/>
                    <a:p>
                      <a:pPr algn="ctr"/>
                      <a:r>
                        <a:rPr lang="en-US" sz="2100" dirty="0" smtClean="0"/>
                        <a:t>Compelling</a:t>
                      </a:r>
                      <a:r>
                        <a:rPr lang="en-US" sz="2100" baseline="0" dirty="0" smtClean="0"/>
                        <a:t> clinical case</a:t>
                      </a:r>
                      <a:endParaRPr lang="en-US" sz="2100" dirty="0"/>
                    </a:p>
                  </a:txBody>
                  <a:tcPr anchor="ctr">
                    <a:solidFill>
                      <a:srgbClr val="CFAFE7"/>
                    </a:solidFill>
                  </a:tcPr>
                </a:tc>
                <a:extLst>
                  <a:ext uri="{0D108BD9-81ED-4DB2-BD59-A6C34878D82A}">
                    <a16:rowId xmlns="" xmlns:a16="http://schemas.microsoft.com/office/drawing/2014/main" val="10001"/>
                  </a:ext>
                </a:extLst>
              </a:tr>
              <a:tr h="723501">
                <a:tc>
                  <a:txBody>
                    <a:bodyPr/>
                    <a:lstStyle/>
                    <a:p>
                      <a:pPr algn="ctr"/>
                      <a:r>
                        <a:rPr lang="en-US" sz="2100" dirty="0" smtClean="0"/>
                        <a:t>Guidelines recommend shorter</a:t>
                      </a:r>
                      <a:r>
                        <a:rPr lang="en-US" sz="2100" baseline="0" dirty="0" smtClean="0"/>
                        <a:t> duration (shorter overall study)</a:t>
                      </a:r>
                      <a:endParaRPr lang="en-US" sz="2100" dirty="0"/>
                    </a:p>
                  </a:txBody>
                  <a:tcPr anchor="ctr">
                    <a:solidFill>
                      <a:srgbClr val="E6D5F3"/>
                    </a:solidFill>
                  </a:tcPr>
                </a:tc>
                <a:extLst>
                  <a:ext uri="{0D108BD9-81ED-4DB2-BD59-A6C34878D82A}">
                    <a16:rowId xmlns="" xmlns:a16="http://schemas.microsoft.com/office/drawing/2014/main" val="10002"/>
                  </a:ext>
                </a:extLst>
              </a:tr>
              <a:tr h="723501">
                <a:tc>
                  <a:txBody>
                    <a:bodyPr/>
                    <a:lstStyle/>
                    <a:p>
                      <a:pPr algn="ctr"/>
                      <a:r>
                        <a:rPr lang="en-US" sz="2100" dirty="0" smtClean="0"/>
                        <a:t>More bleeding events (easier</a:t>
                      </a:r>
                      <a:r>
                        <a:rPr lang="en-US" sz="2100" baseline="0" dirty="0" smtClean="0"/>
                        <a:t> to show superiority)</a:t>
                      </a:r>
                      <a:endParaRPr lang="en-US" sz="2100" dirty="0"/>
                    </a:p>
                  </a:txBody>
                  <a:tcPr anchor="ctr">
                    <a:solidFill>
                      <a:srgbClr val="CFAFE7"/>
                    </a:solidFill>
                  </a:tcPr>
                </a:tc>
                <a:extLst>
                  <a:ext uri="{0D108BD9-81ED-4DB2-BD59-A6C34878D82A}">
                    <a16:rowId xmlns="" xmlns:a16="http://schemas.microsoft.com/office/drawing/2014/main" val="10003"/>
                  </a:ext>
                </a:extLst>
              </a:tr>
              <a:tr h="723501">
                <a:tc>
                  <a:txBody>
                    <a:bodyPr/>
                    <a:lstStyle/>
                    <a:p>
                      <a:pPr algn="ctr"/>
                      <a:r>
                        <a:rPr lang="en-US" sz="2100" dirty="0" smtClean="0"/>
                        <a:t>Possibly more thrombotic events (easier to show non-inferiority)?</a:t>
                      </a:r>
                      <a:endParaRPr lang="en-US" sz="2100" dirty="0"/>
                    </a:p>
                  </a:txBody>
                  <a:tcPr anchor="ctr">
                    <a:solidFill>
                      <a:srgbClr val="E6D5F3"/>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54866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09600" y="744802"/>
            <a:ext cx="10984523" cy="40264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a:buFontTx/>
              <a:buNone/>
            </a:pPr>
            <a:endParaRPr lang="en-US" sz="4000" i="0" kern="0" dirty="0" smtClean="0">
              <a:solidFill>
                <a:srgbClr val="FFC000"/>
              </a:solidFill>
            </a:endParaRPr>
          </a:p>
          <a:p>
            <a:pPr marL="0" indent="0" algn="ctr">
              <a:buFontTx/>
              <a:buNone/>
            </a:pPr>
            <a:r>
              <a:rPr lang="en-US" sz="7200" i="0" kern="0" dirty="0" smtClean="0">
                <a:solidFill>
                  <a:srgbClr val="FFC000"/>
                </a:solidFill>
              </a:rPr>
              <a:t>CLINICAL DATA</a:t>
            </a:r>
          </a:p>
          <a:p>
            <a:pPr marL="0" indent="0" algn="ctr">
              <a:buFontTx/>
              <a:buNone/>
            </a:pPr>
            <a:r>
              <a:rPr lang="en-US" sz="4800" i="0" kern="0" dirty="0" smtClean="0">
                <a:solidFill>
                  <a:schemeClr val="bg1"/>
                </a:solidFill>
              </a:rPr>
              <a:t>RECENT TRIALS ON HBR PATIENTS</a:t>
            </a:r>
          </a:p>
        </p:txBody>
      </p:sp>
    </p:spTree>
    <p:extLst>
      <p:ext uri="{BB962C8B-B14F-4D97-AF65-F5344CB8AC3E}">
        <p14:creationId xmlns:p14="http://schemas.microsoft.com/office/powerpoint/2010/main" val="375637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33" r="3442"/>
          <a:stretch/>
        </p:blipFill>
        <p:spPr bwMode="auto">
          <a:xfrm>
            <a:off x="11256" y="4530"/>
            <a:ext cx="5688933" cy="684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91735" y="6423456"/>
            <a:ext cx="5700265" cy="307777"/>
          </a:xfrm>
          <a:prstGeom prst="rect">
            <a:avLst/>
          </a:prstGeom>
          <a:noFill/>
        </p:spPr>
        <p:txBody>
          <a:bodyPr wrap="square">
            <a:spAutoFit/>
          </a:bodyPr>
          <a:lstStyle/>
          <a:p>
            <a:pPr algn="ctr"/>
            <a:r>
              <a:rPr lang="it-IT" sz="1400" i="0" dirty="0" smtClean="0">
                <a:solidFill>
                  <a:schemeClr val="bg1"/>
                </a:solidFill>
              </a:rPr>
              <a:t>Urban P. Et al. N </a:t>
            </a:r>
            <a:r>
              <a:rPr lang="it-IT" sz="1400" i="0" dirty="0">
                <a:solidFill>
                  <a:schemeClr val="bg1"/>
                </a:solidFill>
              </a:rPr>
              <a:t>Engl J Med. 2015 Nov 19;373(21):2038-47</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333" y="296007"/>
            <a:ext cx="9052561" cy="56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24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
            <a:ext cx="5638800" cy="6845999"/>
          </a:xfrm>
          <a:prstGeom prst="rect">
            <a:avLst/>
          </a:prstGeom>
          <a:solidFill>
            <a:schemeClr val="tx1"/>
          </a:solidFill>
          <a:ln>
            <a:noFill/>
          </a:ln>
          <a:effectLst/>
          <a:extLst/>
        </p:spPr>
      </p:pic>
      <p:sp>
        <p:nvSpPr>
          <p:cNvPr id="5" name="TextBox 4"/>
          <p:cNvSpPr txBox="1"/>
          <p:nvPr/>
        </p:nvSpPr>
        <p:spPr>
          <a:xfrm>
            <a:off x="6658708" y="126124"/>
            <a:ext cx="4724400" cy="707886"/>
          </a:xfrm>
          <a:prstGeom prst="rect">
            <a:avLst/>
          </a:prstGeom>
          <a:noFill/>
        </p:spPr>
        <p:txBody>
          <a:bodyPr wrap="square" rtlCol="0">
            <a:spAutoFit/>
          </a:bodyPr>
          <a:lstStyle/>
          <a:p>
            <a:pPr algn="ctr"/>
            <a:r>
              <a:rPr lang="en-US" sz="4000" b="1" dirty="0" smtClean="0">
                <a:solidFill>
                  <a:srgbClr val="FFC000"/>
                </a:solidFill>
              </a:rPr>
              <a:t>ZEUS </a:t>
            </a:r>
            <a:endParaRPr lang="en-US" sz="4000" b="1" dirty="0">
              <a:solidFill>
                <a:srgbClr val="FFC000"/>
              </a:solidFill>
            </a:endParaRPr>
          </a:p>
        </p:txBody>
      </p:sp>
      <p:sp>
        <p:nvSpPr>
          <p:cNvPr id="6" name="TextBox 5"/>
          <p:cNvSpPr txBox="1"/>
          <p:nvPr/>
        </p:nvSpPr>
        <p:spPr>
          <a:xfrm>
            <a:off x="6107724" y="919191"/>
            <a:ext cx="5603630" cy="1477328"/>
          </a:xfrm>
          <a:prstGeom prst="rect">
            <a:avLst/>
          </a:prstGeom>
          <a:noFill/>
          <a:ln w="19050">
            <a:solidFill>
              <a:schemeClr val="bg1"/>
            </a:solidFill>
          </a:ln>
        </p:spPr>
        <p:txBody>
          <a:bodyPr wrap="square" rtlCol="0">
            <a:spAutoFit/>
          </a:bodyPr>
          <a:lstStyle/>
          <a:p>
            <a:pPr marL="285750" indent="-285750">
              <a:lnSpc>
                <a:spcPct val="125000"/>
              </a:lnSpc>
              <a:buFont typeface="Arial" pitchFamily="34" charset="0"/>
              <a:buChar char="•"/>
            </a:pPr>
            <a:r>
              <a:rPr lang="en-US" sz="2400" b="1" i="0" dirty="0" smtClean="0">
                <a:solidFill>
                  <a:schemeClr val="bg1"/>
                </a:solidFill>
              </a:rPr>
              <a:t>Patients at high bleeding risk</a:t>
            </a:r>
          </a:p>
          <a:p>
            <a:pPr marL="285750" indent="-285750">
              <a:lnSpc>
                <a:spcPct val="125000"/>
              </a:lnSpc>
              <a:buFont typeface="Arial" pitchFamily="34" charset="0"/>
              <a:buChar char="•"/>
            </a:pPr>
            <a:r>
              <a:rPr lang="en-US" sz="2400" b="1" i="0" dirty="0" smtClean="0">
                <a:solidFill>
                  <a:schemeClr val="bg1"/>
                </a:solidFill>
              </a:rPr>
              <a:t>Patients at high thrombosis risk</a:t>
            </a:r>
          </a:p>
          <a:p>
            <a:pPr marL="285750" indent="-285750">
              <a:lnSpc>
                <a:spcPct val="125000"/>
              </a:lnSpc>
              <a:buFont typeface="Arial" pitchFamily="34" charset="0"/>
              <a:buChar char="•"/>
            </a:pPr>
            <a:r>
              <a:rPr lang="en-US" sz="2400" b="1" i="0" dirty="0" smtClean="0">
                <a:solidFill>
                  <a:schemeClr val="bg1"/>
                </a:solidFill>
              </a:rPr>
              <a:t>Patients at low risk of in-stent restenosis</a:t>
            </a:r>
            <a:endParaRPr lang="it-IT" sz="2400" b="1" i="0" dirty="0" err="1" smtClean="0">
              <a:solidFill>
                <a:schemeClr val="bg1"/>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253" y="2523241"/>
            <a:ext cx="6529747" cy="431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528" y="6581377"/>
            <a:ext cx="5622272" cy="307777"/>
          </a:xfrm>
          <a:prstGeom prst="rect">
            <a:avLst/>
          </a:prstGeom>
          <a:solidFill>
            <a:schemeClr val="bg1"/>
          </a:solidFill>
        </p:spPr>
        <p:txBody>
          <a:bodyPr wrap="square">
            <a:spAutoFit/>
          </a:bodyPr>
          <a:lstStyle/>
          <a:p>
            <a:pPr algn="ctr"/>
            <a:r>
              <a:rPr lang="it-IT" sz="1400" i="0" dirty="0" smtClean="0"/>
              <a:t>Valgimigli </a:t>
            </a:r>
            <a:r>
              <a:rPr lang="it-IT" sz="1400" i="0" dirty="0"/>
              <a:t>M, et al. </a:t>
            </a:r>
            <a:r>
              <a:rPr lang="it-IT" sz="1400" i="0" dirty="0" smtClean="0"/>
              <a:t>J Am Coll  Cardiol</a:t>
            </a:r>
            <a:r>
              <a:rPr lang="it-IT" sz="1400" i="0" dirty="0"/>
              <a:t>. </a:t>
            </a:r>
            <a:r>
              <a:rPr lang="it-IT" sz="1400" i="0" dirty="0" smtClean="0"/>
              <a:t>2015;65:805-815</a:t>
            </a:r>
            <a:endParaRPr lang="it-IT" sz="1400" i="0" dirty="0"/>
          </a:p>
        </p:txBody>
      </p:sp>
    </p:spTree>
    <p:extLst>
      <p:ext uri="{BB962C8B-B14F-4D97-AF65-F5344CB8AC3E}">
        <p14:creationId xmlns:p14="http://schemas.microsoft.com/office/powerpoint/2010/main" val="77142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973" y="1555269"/>
            <a:ext cx="5348179" cy="4403949"/>
          </a:xfrm>
          <a:prstGeom prst="rect">
            <a:avLst/>
          </a:prstGeom>
          <a:solidFill>
            <a:schemeClr val="bg1"/>
          </a:solidFill>
        </p:spPr>
      </p:pic>
      <p:pic>
        <p:nvPicPr>
          <p:cNvPr id="5" name="Picture 4"/>
          <p:cNvPicPr>
            <a:picLocks noChangeAspect="1"/>
          </p:cNvPicPr>
          <p:nvPr/>
        </p:nvPicPr>
        <p:blipFill>
          <a:blip r:embed="rId3"/>
          <a:stretch>
            <a:fillRect/>
          </a:stretch>
        </p:blipFill>
        <p:spPr>
          <a:xfrm>
            <a:off x="6351691" y="1555269"/>
            <a:ext cx="5348179" cy="4403949"/>
          </a:xfrm>
          <a:prstGeom prst="rect">
            <a:avLst/>
          </a:prstGeom>
          <a:solidFill>
            <a:schemeClr val="bg1"/>
          </a:solidFill>
        </p:spPr>
      </p:pic>
      <p:sp>
        <p:nvSpPr>
          <p:cNvPr id="6" name="Rectangle 5"/>
          <p:cNvSpPr/>
          <p:nvPr/>
        </p:nvSpPr>
        <p:spPr>
          <a:xfrm>
            <a:off x="6874099" y="6418556"/>
            <a:ext cx="5143500" cy="307777"/>
          </a:xfrm>
          <a:prstGeom prst="rect">
            <a:avLst/>
          </a:prstGeom>
        </p:spPr>
        <p:txBody>
          <a:bodyPr wrap="square">
            <a:spAutoFit/>
          </a:bodyPr>
          <a:lstStyle/>
          <a:p>
            <a:r>
              <a:rPr lang="it-IT" sz="1400" b="0" i="0" dirty="0" smtClean="0">
                <a:solidFill>
                  <a:schemeClr val="bg1"/>
                </a:solidFill>
              </a:rPr>
              <a:t>Urban P. Et al. N </a:t>
            </a:r>
            <a:r>
              <a:rPr lang="it-IT" sz="1400" b="0" i="0" dirty="0">
                <a:solidFill>
                  <a:schemeClr val="bg1"/>
                </a:solidFill>
              </a:rPr>
              <a:t>Engl J Med. 2015 Nov 19;373(21):2038-47</a:t>
            </a:r>
          </a:p>
        </p:txBody>
      </p:sp>
      <p:sp>
        <p:nvSpPr>
          <p:cNvPr id="7" name="Rectangle 6"/>
          <p:cNvSpPr/>
          <p:nvPr/>
        </p:nvSpPr>
        <p:spPr>
          <a:xfrm>
            <a:off x="6706776" y="6210932"/>
            <a:ext cx="5532120" cy="307777"/>
          </a:xfrm>
          <a:prstGeom prst="rect">
            <a:avLst/>
          </a:prstGeom>
        </p:spPr>
        <p:txBody>
          <a:bodyPr>
            <a:spAutoFit/>
          </a:bodyPr>
          <a:lstStyle/>
          <a:p>
            <a:r>
              <a:rPr lang="pt-BR" sz="1400" b="0" i="0" dirty="0" smtClean="0">
                <a:solidFill>
                  <a:schemeClr val="bg1"/>
                </a:solidFill>
              </a:rPr>
              <a:t>Ariotti S, et al. JACC </a:t>
            </a:r>
            <a:r>
              <a:rPr lang="pt-BR" sz="1400" b="0" i="0" dirty="0">
                <a:solidFill>
                  <a:schemeClr val="bg1"/>
                </a:solidFill>
              </a:rPr>
              <a:t>Cardiovasc Interv. 2016 Mar 14;9(5):426-36</a:t>
            </a:r>
            <a:endParaRPr lang="it-IT" sz="1400" b="0" i="0" dirty="0">
              <a:solidFill>
                <a:schemeClr val="bg1"/>
              </a:solidFill>
            </a:endParaRPr>
          </a:p>
        </p:txBody>
      </p:sp>
      <p:sp>
        <p:nvSpPr>
          <p:cNvPr id="8" name="Title 1"/>
          <p:cNvSpPr txBox="1">
            <a:spLocks/>
          </p:cNvSpPr>
          <p:nvPr/>
        </p:nvSpPr>
        <p:spPr>
          <a:xfrm>
            <a:off x="164123" y="155420"/>
            <a:ext cx="11853476"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solidFill>
                  <a:srgbClr val="FFC000"/>
                </a:solidFill>
              </a:rPr>
              <a:t>Outcomes in HBR patients: 1-year follow-up</a:t>
            </a:r>
            <a:endParaRPr lang="en-US" b="1" dirty="0">
              <a:solidFill>
                <a:srgbClr val="FFC000"/>
              </a:solidFill>
            </a:endParaRPr>
          </a:p>
        </p:txBody>
      </p:sp>
      <p:sp>
        <p:nvSpPr>
          <p:cNvPr id="9" name="TextBox 8"/>
          <p:cNvSpPr txBox="1"/>
          <p:nvPr/>
        </p:nvSpPr>
        <p:spPr>
          <a:xfrm>
            <a:off x="455973" y="941563"/>
            <a:ext cx="5348179" cy="584775"/>
          </a:xfrm>
          <a:prstGeom prst="rect">
            <a:avLst/>
          </a:prstGeom>
          <a:noFill/>
        </p:spPr>
        <p:txBody>
          <a:bodyPr wrap="square" rtlCol="0">
            <a:spAutoFit/>
          </a:bodyPr>
          <a:lstStyle/>
          <a:p>
            <a:pPr algn="ctr"/>
            <a:r>
              <a:rPr lang="en-US" sz="3200" b="1" i="0" u="sng" dirty="0" smtClean="0">
                <a:solidFill>
                  <a:schemeClr val="bg1"/>
                </a:solidFill>
              </a:rPr>
              <a:t>ZEUS Trial</a:t>
            </a:r>
            <a:endParaRPr lang="it-IT" sz="3200" b="1" i="0" u="sng" baseline="30000" dirty="0" err="1" smtClean="0">
              <a:solidFill>
                <a:schemeClr val="bg1"/>
              </a:solidFill>
            </a:endParaRPr>
          </a:p>
        </p:txBody>
      </p:sp>
      <p:sp>
        <p:nvSpPr>
          <p:cNvPr id="10" name="TextBox 9"/>
          <p:cNvSpPr txBox="1"/>
          <p:nvPr/>
        </p:nvSpPr>
        <p:spPr>
          <a:xfrm>
            <a:off x="6364406" y="941564"/>
            <a:ext cx="5348179" cy="584775"/>
          </a:xfrm>
          <a:prstGeom prst="rect">
            <a:avLst/>
          </a:prstGeom>
          <a:noFill/>
        </p:spPr>
        <p:txBody>
          <a:bodyPr wrap="square" rtlCol="0">
            <a:spAutoFit/>
          </a:bodyPr>
          <a:lstStyle/>
          <a:p>
            <a:pPr algn="ctr"/>
            <a:r>
              <a:rPr lang="en-US" sz="3200" b="1" u="sng" dirty="0" smtClean="0">
                <a:solidFill>
                  <a:schemeClr val="bg1"/>
                </a:solidFill>
              </a:rPr>
              <a:t>LEADERS FREE</a:t>
            </a:r>
            <a:r>
              <a:rPr lang="en-US" sz="3200" b="1" i="0" u="sng" dirty="0" smtClean="0">
                <a:solidFill>
                  <a:schemeClr val="bg1"/>
                </a:solidFill>
              </a:rPr>
              <a:t> Trial</a:t>
            </a:r>
            <a:endParaRPr lang="it-IT" sz="3200" b="1" i="0" u="sng" baseline="30000" dirty="0" err="1" smtClean="0">
              <a:solidFill>
                <a:schemeClr val="bg1"/>
              </a:solidFill>
            </a:endParaRPr>
          </a:p>
        </p:txBody>
      </p:sp>
    </p:spTree>
    <p:extLst>
      <p:ext uri="{BB962C8B-B14F-4D97-AF65-F5344CB8AC3E}">
        <p14:creationId xmlns:p14="http://schemas.microsoft.com/office/powerpoint/2010/main" val="335884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64123" y="389616"/>
            <a:ext cx="11887199" cy="5667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FFC000"/>
                </a:solidFill>
              </a:rPr>
              <a:t>ZEUS Trial Outcomes by Inclusion Criteria Applied</a:t>
            </a:r>
            <a:endParaRPr lang="en-US" sz="4000" b="1" dirty="0">
              <a:solidFill>
                <a:srgbClr val="FFC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012" y="1145996"/>
            <a:ext cx="10124459" cy="480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89078" y="6299113"/>
            <a:ext cx="5521568" cy="307777"/>
          </a:xfrm>
          <a:prstGeom prst="rect">
            <a:avLst/>
          </a:prstGeom>
        </p:spPr>
        <p:txBody>
          <a:bodyPr wrap="square">
            <a:spAutoFit/>
          </a:bodyPr>
          <a:lstStyle/>
          <a:p>
            <a:pPr algn="ctr"/>
            <a:r>
              <a:rPr lang="pt-BR" sz="1400" b="0" i="0" dirty="0" smtClean="0">
                <a:solidFill>
                  <a:schemeClr val="bg1"/>
                </a:solidFill>
              </a:rPr>
              <a:t>Ariotti S, et al. JACC </a:t>
            </a:r>
            <a:r>
              <a:rPr lang="pt-BR" sz="1400" b="0" i="0" dirty="0">
                <a:solidFill>
                  <a:schemeClr val="bg1"/>
                </a:solidFill>
              </a:rPr>
              <a:t>Cardiovasc Interv. 2016 Mar 14;9(5):426-36</a:t>
            </a:r>
            <a:endParaRPr lang="it-IT" sz="1400" b="0" i="0" dirty="0">
              <a:solidFill>
                <a:schemeClr val="bg1"/>
              </a:solidFill>
            </a:endParaRPr>
          </a:p>
        </p:txBody>
      </p:sp>
    </p:spTree>
    <p:extLst>
      <p:ext uri="{BB962C8B-B14F-4D97-AF65-F5344CB8AC3E}">
        <p14:creationId xmlns:p14="http://schemas.microsoft.com/office/powerpoint/2010/main" val="948944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62576D7D-EA43-7949-962B-BADD9FD1A1A4}"/>
              </a:ext>
            </a:extLst>
          </p:cNvPr>
          <p:cNvSpPr>
            <a:spLocks noGrp="1"/>
          </p:cNvSpPr>
          <p:nvPr>
            <p:ph type="body" sz="quarter" idx="10"/>
          </p:nvPr>
        </p:nvSpPr>
        <p:spPr>
          <a:xfrm>
            <a:off x="0" y="1645862"/>
            <a:ext cx="12192000" cy="757360"/>
          </a:xfrm>
        </p:spPr>
        <p:txBody>
          <a:bodyPr/>
          <a:lstStyle/>
          <a:p>
            <a:pPr algn="ctr"/>
            <a:r>
              <a:rPr lang="en-US" sz="4200" u="none" dirty="0" smtClean="0">
                <a:solidFill>
                  <a:srgbClr val="FFC000"/>
                </a:solidFill>
              </a:rPr>
              <a:t>The Approach to the High-Risk of Bleeding patient</a:t>
            </a:r>
            <a:endParaRPr lang="en-US" sz="4200" u="none" dirty="0">
              <a:solidFill>
                <a:srgbClr val="FFC000"/>
              </a:solidFill>
            </a:endParaRPr>
          </a:p>
        </p:txBody>
      </p:sp>
      <p:sp>
        <p:nvSpPr>
          <p:cNvPr id="6" name="Subtitle 2"/>
          <p:cNvSpPr txBox="1">
            <a:spLocks/>
          </p:cNvSpPr>
          <p:nvPr/>
        </p:nvSpPr>
        <p:spPr>
          <a:xfrm>
            <a:off x="0" y="3084674"/>
            <a:ext cx="12192000" cy="13144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ysClr val="window" lastClr="FFFFFF"/>
                </a:solidFill>
                <a:effectLst/>
                <a:uLnTx/>
                <a:uFillTx/>
                <a:latin typeface="Calibri"/>
                <a:ea typeface="+mn-ea"/>
                <a:cs typeface="+mn-cs"/>
              </a:rPr>
              <a:t>Roxana Mehran</a:t>
            </a:r>
          </a:p>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MD, FACC, FAHA, MSCAI, FESC</a:t>
            </a:r>
          </a:p>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Professor of Medicine (Cardiology), and Population Health Science and Policy</a:t>
            </a:r>
          </a:p>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Icahn School of Medicine at Mount Sinai</a:t>
            </a:r>
            <a:b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New York, NY, USA</a:t>
            </a:r>
          </a:p>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105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2136950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218480"/>
            <a:ext cx="11898923" cy="7897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rgbClr val="FFC000"/>
                </a:solidFill>
              </a:rPr>
              <a:t>SENIOR</a:t>
            </a:r>
            <a:endParaRPr lang="en-US" sz="5400" b="1" dirty="0">
              <a:solidFill>
                <a:srgbClr val="FFC000"/>
              </a:solidFill>
            </a:endParaRPr>
          </a:p>
        </p:txBody>
      </p:sp>
      <p:sp>
        <p:nvSpPr>
          <p:cNvPr id="6" name="ZoneTexte 8"/>
          <p:cNvSpPr txBox="1"/>
          <p:nvPr/>
        </p:nvSpPr>
        <p:spPr>
          <a:xfrm>
            <a:off x="0" y="1071841"/>
            <a:ext cx="12192000" cy="938714"/>
          </a:xfrm>
          <a:prstGeom prst="rect">
            <a:avLst/>
          </a:prstGeom>
          <a:noFill/>
        </p:spPr>
        <p:txBody>
          <a:bodyPr wrap="square" lIns="76197" tIns="38098" rIns="76197" bIns="38098" rtlCol="0">
            <a:spAutoFit/>
          </a:bodyPr>
          <a:lstStyle/>
          <a:p>
            <a:pPr algn="ctr"/>
            <a:r>
              <a:rPr lang="fr-FR" sz="2800" b="1" dirty="0">
                <a:solidFill>
                  <a:schemeClr val="bg1"/>
                </a:solidFill>
                <a:cs typeface="Arial"/>
              </a:rPr>
              <a:t>Randomized (1:1), single blind trial</a:t>
            </a:r>
          </a:p>
          <a:p>
            <a:pPr algn="ctr"/>
            <a:r>
              <a:rPr lang="fr-FR" sz="2800" b="1" dirty="0">
                <a:solidFill>
                  <a:schemeClr val="bg1"/>
                </a:solidFill>
                <a:cs typeface="Arial"/>
              </a:rPr>
              <a:t>1,200 patients aged 75 years and above</a:t>
            </a:r>
          </a:p>
        </p:txBody>
      </p:sp>
      <p:sp>
        <p:nvSpPr>
          <p:cNvPr id="7" name="ZoneTexte 9"/>
          <p:cNvSpPr txBox="1"/>
          <p:nvPr/>
        </p:nvSpPr>
        <p:spPr>
          <a:xfrm>
            <a:off x="1535723" y="2179151"/>
            <a:ext cx="9143999" cy="938714"/>
          </a:xfrm>
          <a:prstGeom prst="rect">
            <a:avLst/>
          </a:prstGeom>
          <a:noFill/>
          <a:ln w="38100" cmpd="sng">
            <a:solidFill>
              <a:srgbClr val="5BD4FF"/>
            </a:solidFill>
          </a:ln>
        </p:spPr>
        <p:txBody>
          <a:bodyPr wrap="square" lIns="76197" tIns="38098" rIns="76197" bIns="38098" rtlCol="0">
            <a:spAutoFit/>
          </a:bodyPr>
          <a:lstStyle/>
          <a:p>
            <a:pPr algn="ctr"/>
            <a:r>
              <a:rPr lang="fr-FR" sz="2800" b="1" dirty="0">
                <a:solidFill>
                  <a:srgbClr val="5BD4FF"/>
                </a:solidFill>
                <a:cs typeface="Arial"/>
              </a:rPr>
              <a:t>Tailored DAPT: 1 mo in stable and 6 mo in ACS pts</a:t>
            </a:r>
          </a:p>
          <a:p>
            <a:pPr algn="ctr"/>
            <a:r>
              <a:rPr lang="fr-FR" sz="2800" i="1" dirty="0">
                <a:solidFill>
                  <a:srgbClr val="5BD4FF"/>
                </a:solidFill>
                <a:cs typeface="Arial"/>
              </a:rPr>
              <a:t>Prespecified by the investigator prior to randomization</a:t>
            </a:r>
          </a:p>
        </p:txBody>
      </p:sp>
      <p:sp>
        <p:nvSpPr>
          <p:cNvPr id="8" name="Rectangle 7"/>
          <p:cNvSpPr/>
          <p:nvPr/>
        </p:nvSpPr>
        <p:spPr>
          <a:xfrm>
            <a:off x="3189000" y="3531600"/>
            <a:ext cx="2483664" cy="1010612"/>
          </a:xfrm>
          <a:prstGeom prst="rect">
            <a:avLst/>
          </a:prstGeom>
          <a:solidFill>
            <a:srgbClr val="122349"/>
          </a:solidFill>
          <a:ln>
            <a:noFill/>
          </a:ln>
          <a:effectLst>
            <a:outerShdw blurRad="40000" dist="23000" dir="5400000" rotWithShape="0">
              <a:srgbClr val="000000">
                <a:alpha val="35000"/>
              </a:srgbClr>
            </a:outerShdw>
            <a:reflection stA="23000" endPos="500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76197" tIns="38098" rIns="76197" bIns="38098" rtlCol="0" anchor="ctr"/>
          <a:lstStyle/>
          <a:p>
            <a:pPr algn="ctr"/>
            <a:r>
              <a:rPr lang="fr-FR" sz="2200" b="1" dirty="0">
                <a:solidFill>
                  <a:srgbClr val="FFFFFF"/>
                </a:solidFill>
                <a:latin typeface="Arial"/>
                <a:cs typeface="Arial"/>
              </a:rPr>
              <a:t>DES</a:t>
            </a:r>
          </a:p>
        </p:txBody>
      </p:sp>
      <p:sp>
        <p:nvSpPr>
          <p:cNvPr id="9" name="Rectangle 8"/>
          <p:cNvSpPr/>
          <p:nvPr/>
        </p:nvSpPr>
        <p:spPr>
          <a:xfrm>
            <a:off x="6513689" y="3540309"/>
            <a:ext cx="2483664" cy="1010612"/>
          </a:xfrm>
          <a:prstGeom prst="rect">
            <a:avLst/>
          </a:prstGeom>
          <a:solidFill>
            <a:srgbClr val="80FF00"/>
          </a:solidFill>
          <a:ln>
            <a:noFill/>
          </a:ln>
          <a:effectLst>
            <a:outerShdw blurRad="40000" dist="23000" dir="5400000" rotWithShape="0">
              <a:srgbClr val="000000">
                <a:alpha val="35000"/>
              </a:srgbClr>
            </a:outerShdw>
            <a:reflection stA="50000" endPos="50000" dist="127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76197" tIns="38098" rIns="76197" bIns="38098" rtlCol="0" anchor="ctr"/>
          <a:lstStyle/>
          <a:p>
            <a:pPr algn="ctr"/>
            <a:r>
              <a:rPr lang="fr-FR" sz="2200" b="1" dirty="0">
                <a:solidFill>
                  <a:srgbClr val="000000"/>
                </a:solidFill>
                <a:latin typeface="Arial"/>
                <a:cs typeface="Arial"/>
              </a:rPr>
              <a:t>BMS</a:t>
            </a:r>
          </a:p>
        </p:txBody>
      </p:sp>
      <p:sp>
        <p:nvSpPr>
          <p:cNvPr id="10" name="ZoneTexte 11"/>
          <p:cNvSpPr txBox="1"/>
          <p:nvPr/>
        </p:nvSpPr>
        <p:spPr>
          <a:xfrm>
            <a:off x="5835429" y="3757370"/>
            <a:ext cx="436011" cy="415494"/>
          </a:xfrm>
          <a:prstGeom prst="rect">
            <a:avLst/>
          </a:prstGeom>
          <a:noFill/>
        </p:spPr>
        <p:txBody>
          <a:bodyPr wrap="none" lIns="76197" tIns="38098" rIns="76197" bIns="38098" rtlCol="0">
            <a:spAutoFit/>
          </a:bodyPr>
          <a:lstStyle/>
          <a:p>
            <a:r>
              <a:rPr lang="fr-FR" sz="2200" dirty="0">
                <a:solidFill>
                  <a:schemeClr val="bg1"/>
                </a:solidFill>
                <a:latin typeface="Arial"/>
                <a:cs typeface="Arial"/>
              </a:rPr>
              <a:t>v</a:t>
            </a:r>
            <a:r>
              <a:rPr lang="fr-FR" sz="2200" dirty="0" smtClean="0">
                <a:solidFill>
                  <a:schemeClr val="bg1"/>
                </a:solidFill>
                <a:latin typeface="Arial"/>
                <a:cs typeface="Arial"/>
              </a:rPr>
              <a:t>s</a:t>
            </a:r>
            <a:endParaRPr lang="fr-FR" sz="2200" dirty="0">
              <a:solidFill>
                <a:schemeClr val="bg1"/>
              </a:solidFill>
              <a:latin typeface="Arial"/>
              <a:cs typeface="Arial"/>
            </a:endParaRPr>
          </a:p>
        </p:txBody>
      </p:sp>
      <p:sp>
        <p:nvSpPr>
          <p:cNvPr id="11" name="ZoneTexte 13"/>
          <p:cNvSpPr txBox="1"/>
          <p:nvPr/>
        </p:nvSpPr>
        <p:spPr>
          <a:xfrm>
            <a:off x="126657" y="4859604"/>
            <a:ext cx="11924666" cy="938714"/>
          </a:xfrm>
          <a:prstGeom prst="rect">
            <a:avLst/>
          </a:prstGeom>
          <a:noFill/>
          <a:ln w="28575" cmpd="sng">
            <a:solidFill>
              <a:schemeClr val="bg1"/>
            </a:solidFill>
          </a:ln>
        </p:spPr>
        <p:txBody>
          <a:bodyPr wrap="square" lIns="76197" tIns="38098" rIns="76197" bIns="38098" rtlCol="0">
            <a:spAutoFit/>
          </a:bodyPr>
          <a:lstStyle/>
          <a:p>
            <a:pPr algn="ctr"/>
            <a:r>
              <a:rPr lang="fr-FR" sz="2800" b="1" dirty="0">
                <a:solidFill>
                  <a:schemeClr val="bg1"/>
                </a:solidFill>
                <a:cs typeface="Arial"/>
              </a:rPr>
              <a:t>Primary End </a:t>
            </a:r>
            <a:r>
              <a:rPr lang="fr-FR" sz="2800" b="1" dirty="0" smtClean="0">
                <a:solidFill>
                  <a:schemeClr val="bg1"/>
                </a:solidFill>
                <a:cs typeface="Arial"/>
              </a:rPr>
              <a:t>Point: </a:t>
            </a:r>
            <a:r>
              <a:rPr lang="fr-FR" sz="2800" dirty="0">
                <a:solidFill>
                  <a:schemeClr val="bg1"/>
                </a:solidFill>
                <a:cs typeface="Arial"/>
              </a:rPr>
              <a:t>all-cause mortality, non-fatal MI, stroke, </a:t>
            </a:r>
            <a:r>
              <a:rPr lang="fr-FR" sz="2800" dirty="0" smtClean="0">
                <a:solidFill>
                  <a:schemeClr val="bg1"/>
                </a:solidFill>
                <a:cs typeface="Arial"/>
              </a:rPr>
              <a:t>ID-TLR at 1 year</a:t>
            </a:r>
            <a:endParaRPr lang="fr-FR" sz="2800" dirty="0">
              <a:solidFill>
                <a:schemeClr val="bg1"/>
              </a:solidFill>
              <a:cs typeface="Arial"/>
            </a:endParaRPr>
          </a:p>
          <a:p>
            <a:pPr algn="ctr"/>
            <a:r>
              <a:rPr lang="fr-FR" sz="2800" b="1" dirty="0">
                <a:solidFill>
                  <a:schemeClr val="bg1"/>
                </a:solidFill>
                <a:cs typeface="Arial"/>
              </a:rPr>
              <a:t>Secondary End </a:t>
            </a:r>
            <a:r>
              <a:rPr lang="fr-FR" sz="2800" b="1" dirty="0" smtClean="0">
                <a:solidFill>
                  <a:schemeClr val="bg1"/>
                </a:solidFill>
                <a:cs typeface="Arial"/>
              </a:rPr>
              <a:t>Points: </a:t>
            </a:r>
            <a:r>
              <a:rPr lang="fr-FR" sz="2800" dirty="0">
                <a:solidFill>
                  <a:schemeClr val="bg1"/>
                </a:solidFill>
                <a:cs typeface="Arial"/>
              </a:rPr>
              <a:t>Bleeding BARC 2-5/3-5, </a:t>
            </a:r>
            <a:r>
              <a:rPr lang="fr-FR" sz="2800" dirty="0" smtClean="0">
                <a:solidFill>
                  <a:schemeClr val="bg1"/>
                </a:solidFill>
                <a:cs typeface="Arial"/>
              </a:rPr>
              <a:t>ST at 1 year </a:t>
            </a:r>
            <a:endParaRPr lang="fr-FR" sz="2800" dirty="0">
              <a:solidFill>
                <a:schemeClr val="bg1"/>
              </a:solidFill>
              <a:cs typeface="Arial"/>
            </a:endParaRPr>
          </a:p>
        </p:txBody>
      </p:sp>
    </p:spTree>
    <p:extLst>
      <p:ext uri="{BB962C8B-B14F-4D97-AF65-F5344CB8AC3E}">
        <p14:creationId xmlns:p14="http://schemas.microsoft.com/office/powerpoint/2010/main" val="1817679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30" y="265372"/>
            <a:ext cx="11698961"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solidFill>
                  <a:srgbClr val="FFC000"/>
                </a:solidFill>
              </a:rPr>
              <a:t>SENIOR: Primary Endpoint</a:t>
            </a:r>
            <a:endParaRPr lang="en-US" b="1" dirty="0">
              <a:solidFill>
                <a:srgbClr val="FFC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77" y="1066800"/>
            <a:ext cx="10961077" cy="4505969"/>
          </a:xfrm>
          <a:prstGeom prst="rect">
            <a:avLst/>
          </a:prstGeom>
          <a:solidFill>
            <a:schemeClr val="bg1"/>
          </a:solidFill>
          <a:ln>
            <a:noFill/>
          </a:ln>
          <a:effectLst/>
          <a:extLst/>
        </p:spPr>
      </p:pic>
    </p:spTree>
    <p:extLst>
      <p:ext uri="{BB962C8B-B14F-4D97-AF65-F5344CB8AC3E}">
        <p14:creationId xmlns:p14="http://schemas.microsoft.com/office/powerpoint/2010/main" val="156164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257690"/>
            <a:ext cx="12192000" cy="10160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mtClean="0">
                <a:solidFill>
                  <a:srgbClr val="FFC000"/>
                </a:solidFill>
              </a:rPr>
              <a:t>SENIOR: Safety Endpoints</a:t>
            </a:r>
            <a:endParaRPr lang="en-US" sz="4800" b="1" dirty="0">
              <a:solidFill>
                <a:srgbClr val="FFC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50" y="1108081"/>
            <a:ext cx="9811830" cy="4729195"/>
          </a:xfrm>
          <a:prstGeom prst="rect">
            <a:avLst/>
          </a:prstGeom>
          <a:solidFill>
            <a:schemeClr val="bg1"/>
          </a:solidFill>
          <a:ln>
            <a:noFill/>
          </a:ln>
          <a:effectLst/>
          <a:extLst/>
        </p:spPr>
      </p:pic>
    </p:spTree>
    <p:extLst>
      <p:ext uri="{BB962C8B-B14F-4D97-AF65-F5344CB8AC3E}">
        <p14:creationId xmlns:p14="http://schemas.microsoft.com/office/powerpoint/2010/main" val="272385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09599" y="1046369"/>
            <a:ext cx="10984523" cy="3384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a:buFontTx/>
              <a:buNone/>
            </a:pPr>
            <a:endParaRPr lang="en-US" sz="6600" i="0" kern="0" dirty="0" smtClean="0">
              <a:solidFill>
                <a:srgbClr val="FFC000"/>
              </a:solidFill>
            </a:endParaRPr>
          </a:p>
          <a:p>
            <a:pPr marL="0" indent="0" algn="ctr">
              <a:buFontTx/>
              <a:buNone/>
            </a:pPr>
            <a:r>
              <a:rPr lang="en-US" sz="6600" i="0" kern="0" dirty="0" smtClean="0">
                <a:solidFill>
                  <a:srgbClr val="FFC000"/>
                </a:solidFill>
              </a:rPr>
              <a:t>ONGOING HBR TRIALS</a:t>
            </a:r>
          </a:p>
        </p:txBody>
      </p:sp>
    </p:spTree>
    <p:extLst>
      <p:ext uri="{BB962C8B-B14F-4D97-AF65-F5344CB8AC3E}">
        <p14:creationId xmlns:p14="http://schemas.microsoft.com/office/powerpoint/2010/main" val="2761808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4123" y="118239"/>
            <a:ext cx="11887200" cy="1374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FFC000"/>
                </a:solidFill>
              </a:rPr>
              <a:t>MASTER DAPT</a:t>
            </a:r>
            <a:br>
              <a:rPr lang="en-US" sz="4800" b="1" dirty="0" smtClean="0">
                <a:solidFill>
                  <a:srgbClr val="FFC000"/>
                </a:solidFill>
              </a:rPr>
            </a:br>
            <a:r>
              <a:rPr lang="en-US" sz="2400" u="sng" dirty="0" err="1" smtClean="0">
                <a:solidFill>
                  <a:schemeClr val="bg1"/>
                </a:solidFill>
              </a:rPr>
              <a:t>MA</a:t>
            </a:r>
            <a:r>
              <a:rPr lang="en-US" sz="2400" dirty="0" err="1" smtClean="0">
                <a:solidFill>
                  <a:schemeClr val="bg1"/>
                </a:solidFill>
              </a:rPr>
              <a:t>nagement</a:t>
            </a:r>
            <a:r>
              <a:rPr lang="en-US" sz="2400" dirty="0" smtClean="0">
                <a:solidFill>
                  <a:schemeClr val="bg1"/>
                </a:solidFill>
              </a:rPr>
              <a:t> of high bleeding risk patients post </a:t>
            </a:r>
            <a:r>
              <a:rPr lang="en-US" sz="2400" dirty="0" err="1" smtClean="0">
                <a:solidFill>
                  <a:schemeClr val="bg1"/>
                </a:solidFill>
              </a:rPr>
              <a:t>bioresorbable</a:t>
            </a:r>
            <a:r>
              <a:rPr lang="en-US" sz="2400" dirty="0" smtClean="0">
                <a:solidFill>
                  <a:schemeClr val="bg1"/>
                </a:solidFill>
              </a:rPr>
              <a:t> polymer coated </a:t>
            </a:r>
            <a:r>
              <a:rPr lang="en-US" sz="2400" u="sng" dirty="0" err="1" smtClean="0">
                <a:solidFill>
                  <a:schemeClr val="bg1"/>
                </a:solidFill>
              </a:rPr>
              <a:t>STE</a:t>
            </a:r>
            <a:r>
              <a:rPr lang="en-US" sz="2400" dirty="0" err="1" smtClean="0">
                <a:solidFill>
                  <a:schemeClr val="bg1"/>
                </a:solidFill>
              </a:rPr>
              <a:t>nt</a:t>
            </a:r>
            <a:r>
              <a:rPr lang="en-US" sz="2400" dirty="0" smtClean="0">
                <a:solidFill>
                  <a:schemeClr val="bg1"/>
                </a:solidFill>
              </a:rPr>
              <a:t> implantation with an </a:t>
            </a:r>
            <a:r>
              <a:rPr lang="en-US" sz="2400" dirty="0" err="1" smtClean="0">
                <a:solidFill>
                  <a:schemeClr val="bg1"/>
                </a:solidFill>
              </a:rPr>
              <a:t>abb</a:t>
            </a:r>
            <a:r>
              <a:rPr lang="en-US" sz="2400" u="sng" dirty="0" err="1" smtClean="0">
                <a:solidFill>
                  <a:schemeClr val="bg1"/>
                </a:solidFill>
              </a:rPr>
              <a:t>R</a:t>
            </a:r>
            <a:r>
              <a:rPr lang="en-US" sz="2400" dirty="0" err="1" smtClean="0">
                <a:solidFill>
                  <a:schemeClr val="bg1"/>
                </a:solidFill>
              </a:rPr>
              <a:t>eviated</a:t>
            </a:r>
            <a:r>
              <a:rPr lang="en-US" sz="2400" dirty="0" smtClean="0">
                <a:solidFill>
                  <a:schemeClr val="bg1"/>
                </a:solidFill>
              </a:rPr>
              <a:t> versus prolonged </a:t>
            </a:r>
            <a:r>
              <a:rPr lang="en-US" sz="2400" u="sng" dirty="0" smtClean="0">
                <a:solidFill>
                  <a:schemeClr val="bg1"/>
                </a:solidFill>
              </a:rPr>
              <a:t>DAPT</a:t>
            </a:r>
            <a:r>
              <a:rPr lang="en-US" sz="2400" dirty="0" smtClean="0">
                <a:solidFill>
                  <a:schemeClr val="bg1"/>
                </a:solidFill>
              </a:rPr>
              <a:t> regimen</a:t>
            </a:r>
            <a:endParaRPr lang="en-US" sz="2400"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937" y="1550983"/>
            <a:ext cx="7760678" cy="445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75231" y="6327187"/>
            <a:ext cx="5064049" cy="307777"/>
          </a:xfrm>
          <a:prstGeom prst="rect">
            <a:avLst/>
          </a:prstGeom>
        </p:spPr>
        <p:txBody>
          <a:bodyPr wrap="square">
            <a:spAutoFit/>
          </a:bodyPr>
          <a:lstStyle/>
          <a:p>
            <a:r>
              <a:rPr lang="en-US" sz="1400" i="0" dirty="0" err="1">
                <a:solidFill>
                  <a:schemeClr val="bg1"/>
                </a:solidFill>
              </a:rPr>
              <a:t>Frigoli</a:t>
            </a:r>
            <a:r>
              <a:rPr lang="en-US" sz="1400" i="0" dirty="0">
                <a:solidFill>
                  <a:schemeClr val="bg1"/>
                </a:solidFill>
              </a:rPr>
              <a:t> </a:t>
            </a:r>
            <a:r>
              <a:rPr lang="en-US" sz="1400" i="0" dirty="0" smtClean="0">
                <a:solidFill>
                  <a:schemeClr val="bg1"/>
                </a:solidFill>
              </a:rPr>
              <a:t>E. et al. American </a:t>
            </a:r>
            <a:r>
              <a:rPr lang="en-US" sz="1400" i="0" dirty="0">
                <a:solidFill>
                  <a:schemeClr val="bg1"/>
                </a:solidFill>
              </a:rPr>
              <a:t>heart journal. 2019 Mar 1;209:97-105.</a:t>
            </a:r>
          </a:p>
        </p:txBody>
      </p:sp>
    </p:spTree>
    <p:extLst>
      <p:ext uri="{BB962C8B-B14F-4D97-AF65-F5344CB8AC3E}">
        <p14:creationId xmlns:p14="http://schemas.microsoft.com/office/powerpoint/2010/main" val="3678508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05171"/>
            <a:ext cx="12191999" cy="9429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FFC000"/>
                </a:solidFill>
              </a:rPr>
              <a:t>Treatment in the experimental and control arm</a:t>
            </a:r>
            <a:endParaRPr lang="en-US" b="1" dirty="0">
              <a:solidFill>
                <a:srgbClr val="FFC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971" y="1195363"/>
            <a:ext cx="8488807" cy="462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75231" y="6327187"/>
            <a:ext cx="5064049" cy="307777"/>
          </a:xfrm>
          <a:prstGeom prst="rect">
            <a:avLst/>
          </a:prstGeom>
        </p:spPr>
        <p:txBody>
          <a:bodyPr wrap="square">
            <a:spAutoFit/>
          </a:bodyPr>
          <a:lstStyle/>
          <a:p>
            <a:r>
              <a:rPr lang="en-US" sz="1400" i="0" dirty="0" err="1">
                <a:solidFill>
                  <a:schemeClr val="bg1"/>
                </a:solidFill>
              </a:rPr>
              <a:t>Frigoli</a:t>
            </a:r>
            <a:r>
              <a:rPr lang="en-US" sz="1400" i="0" dirty="0">
                <a:solidFill>
                  <a:schemeClr val="bg1"/>
                </a:solidFill>
              </a:rPr>
              <a:t> </a:t>
            </a:r>
            <a:r>
              <a:rPr lang="en-US" sz="1400" i="0" dirty="0" smtClean="0">
                <a:solidFill>
                  <a:schemeClr val="bg1"/>
                </a:solidFill>
              </a:rPr>
              <a:t>E. et al. American </a:t>
            </a:r>
            <a:r>
              <a:rPr lang="en-US" sz="1400" i="0" dirty="0">
                <a:solidFill>
                  <a:schemeClr val="bg1"/>
                </a:solidFill>
              </a:rPr>
              <a:t>heart journal. 2019 Mar 1;209:97-105.</a:t>
            </a:r>
          </a:p>
        </p:txBody>
      </p:sp>
    </p:spTree>
    <p:extLst>
      <p:ext uri="{BB962C8B-B14F-4D97-AF65-F5344CB8AC3E}">
        <p14:creationId xmlns:p14="http://schemas.microsoft.com/office/powerpoint/2010/main" val="1386622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321578"/>
            <a:ext cx="12191999" cy="8390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C000"/>
                </a:solidFill>
              </a:rPr>
              <a:t>Primary and Secondary Endpoints</a:t>
            </a:r>
            <a:endParaRPr lang="en-US" sz="4000" b="1" dirty="0">
              <a:solidFill>
                <a:srgbClr val="FFC000"/>
              </a:solidFill>
            </a:endParaRPr>
          </a:p>
        </p:txBody>
      </p:sp>
      <p:sp>
        <p:nvSpPr>
          <p:cNvPr id="5" name="Content Placeholder 2"/>
          <p:cNvSpPr txBox="1">
            <a:spLocks/>
          </p:cNvSpPr>
          <p:nvPr/>
        </p:nvSpPr>
        <p:spPr>
          <a:xfrm>
            <a:off x="621323" y="1043403"/>
            <a:ext cx="10972800" cy="4829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Co-primary endpoints:</a:t>
            </a:r>
          </a:p>
          <a:p>
            <a:pPr marL="514350" indent="-285750">
              <a:buClr>
                <a:schemeClr val="bg1"/>
              </a:buClr>
              <a:buFont typeface="+mj-lt"/>
              <a:buAutoNum type="arabicPeriod"/>
            </a:pPr>
            <a:r>
              <a:rPr lang="en-US" sz="2400" dirty="0" smtClean="0">
                <a:solidFill>
                  <a:srgbClr val="A1F793"/>
                </a:solidFill>
              </a:rPr>
              <a:t>Net adverse clinical endpoints (NACE) </a:t>
            </a:r>
            <a:r>
              <a:rPr lang="en-US" sz="2400" dirty="0" smtClean="0">
                <a:solidFill>
                  <a:schemeClr val="bg1"/>
                </a:solidFill>
              </a:rPr>
              <a:t>defined as a composite of all-cause death, myocardial infarction, stroke and bleeding events defined as BARC 3 or </a:t>
            </a:r>
          </a:p>
          <a:p>
            <a:pPr marL="514350" indent="-285750">
              <a:buClr>
                <a:schemeClr val="bg1"/>
              </a:buClr>
              <a:buFont typeface="+mj-lt"/>
              <a:buAutoNum type="arabicPeriod"/>
            </a:pPr>
            <a:r>
              <a:rPr lang="en-US" sz="2400" dirty="0" smtClean="0">
                <a:solidFill>
                  <a:srgbClr val="A1F793"/>
                </a:solidFill>
              </a:rPr>
              <a:t>Major adverse cardiac and cerebral events (MACCE) </a:t>
            </a:r>
            <a:r>
              <a:rPr lang="en-US" sz="2400" dirty="0" smtClean="0">
                <a:solidFill>
                  <a:schemeClr val="bg1"/>
                </a:solidFill>
              </a:rPr>
              <a:t>defined as a composite of all-cause death, myocardial infarction and stroke</a:t>
            </a:r>
          </a:p>
          <a:p>
            <a:pPr marL="514350" indent="-285750">
              <a:buClr>
                <a:schemeClr val="bg1"/>
              </a:buClr>
              <a:buFont typeface="+mj-lt"/>
              <a:buAutoNum type="arabicPeriod"/>
            </a:pPr>
            <a:r>
              <a:rPr lang="en-US" sz="2400" dirty="0" smtClean="0">
                <a:solidFill>
                  <a:srgbClr val="A1F793"/>
                </a:solidFill>
              </a:rPr>
              <a:t>Major or clinically relevant non-major bleeding (MCB) </a:t>
            </a:r>
            <a:r>
              <a:rPr lang="en-US" sz="2400" dirty="0" smtClean="0">
                <a:solidFill>
                  <a:schemeClr val="bg1"/>
                </a:solidFill>
              </a:rPr>
              <a:t>defined as a composite of type 2, 3 and 5 BARC bleeding events</a:t>
            </a:r>
          </a:p>
          <a:p>
            <a:pPr marL="514350" indent="-285750">
              <a:buClr>
                <a:schemeClr val="tx1"/>
              </a:buClr>
              <a:buFont typeface="+mj-lt"/>
              <a:buAutoNum type="arabicPeriod"/>
            </a:pPr>
            <a:endParaRPr lang="en-US" sz="1200" dirty="0" smtClean="0"/>
          </a:p>
          <a:p>
            <a:pPr marL="0" indent="0" algn="ctr">
              <a:buClr>
                <a:schemeClr val="tx1"/>
              </a:buClr>
              <a:buFont typeface="Arial" panose="020B0604020202020204" pitchFamily="34" charset="0"/>
              <a:buNone/>
            </a:pPr>
            <a:r>
              <a:rPr lang="en-US" sz="2400" dirty="0" smtClean="0">
                <a:solidFill>
                  <a:srgbClr val="5BD4FF"/>
                </a:solidFill>
              </a:rPr>
              <a:t>The main analyses evaluate the occurrence of the primary endpoints between randomization and 11 months thereafter. In secondary analyses, the occurrence of primary endpoints between randomization and 15 months after index PCI to be evaluated.</a:t>
            </a:r>
          </a:p>
        </p:txBody>
      </p:sp>
    </p:spTree>
    <p:extLst>
      <p:ext uri="{BB962C8B-B14F-4D97-AF65-F5344CB8AC3E}">
        <p14:creationId xmlns:p14="http://schemas.microsoft.com/office/powerpoint/2010/main" val="3936309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4958"/>
            <a:ext cx="12191999" cy="856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FFC000"/>
                </a:solidFill>
              </a:rPr>
              <a:t>Xience Short DAPT Program</a:t>
            </a:r>
            <a:endParaRPr lang="en-US" b="1" dirty="0">
              <a:solidFill>
                <a:srgbClr val="FFC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45" y="866011"/>
            <a:ext cx="8666988" cy="5119132"/>
          </a:xfrm>
          <a:prstGeom prst="rect">
            <a:avLst/>
          </a:prstGeom>
          <a:solidFill>
            <a:schemeClr val="bg1"/>
          </a:solidFill>
          <a:ln>
            <a:noFill/>
          </a:ln>
          <a:effectLst/>
        </p:spPr>
      </p:pic>
      <p:sp>
        <p:nvSpPr>
          <p:cNvPr id="6" name="TextBox 5"/>
          <p:cNvSpPr txBox="1"/>
          <p:nvPr/>
        </p:nvSpPr>
        <p:spPr>
          <a:xfrm>
            <a:off x="6008320" y="6319245"/>
            <a:ext cx="5919669" cy="307777"/>
          </a:xfrm>
          <a:prstGeom prst="rect">
            <a:avLst/>
          </a:prstGeom>
          <a:noFill/>
        </p:spPr>
        <p:txBody>
          <a:bodyPr wrap="square" rtlCol="0">
            <a:spAutoFit/>
          </a:bodyPr>
          <a:lstStyle/>
          <a:p>
            <a:pPr algn="ctr"/>
            <a:r>
              <a:rPr lang="en-US" sz="1400" i="0" dirty="0" smtClean="0">
                <a:solidFill>
                  <a:schemeClr val="bg1"/>
                </a:solidFill>
              </a:rPr>
              <a:t>©2017 Abbott. All rights reserved. AP2944979-US Rev. A</a:t>
            </a:r>
            <a:endParaRPr lang="en-US" sz="1400" i="0" dirty="0">
              <a:solidFill>
                <a:schemeClr val="bg1"/>
              </a:solidFill>
            </a:endParaRPr>
          </a:p>
        </p:txBody>
      </p:sp>
    </p:spTree>
    <p:extLst>
      <p:ext uri="{BB962C8B-B14F-4D97-AF65-F5344CB8AC3E}">
        <p14:creationId xmlns:p14="http://schemas.microsoft.com/office/powerpoint/2010/main" val="3028688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4" y="5329"/>
            <a:ext cx="10046676" cy="608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a16="http://schemas.microsoft.com/office/drawing/2014/main" id="{D4298D5D-9A2D-4BF1-8858-53FACFAE1B1E}"/>
              </a:ext>
            </a:extLst>
          </p:cNvPr>
          <p:cNvPicPr>
            <a:picLocks noChangeAspect="1"/>
          </p:cNvPicPr>
          <p:nvPr/>
        </p:nvPicPr>
        <p:blipFill rotWithShape="1">
          <a:blip r:embed="rId3"/>
          <a:srcRect l="3709" t="10666" r="3824" b="15178"/>
          <a:stretch/>
        </p:blipFill>
        <p:spPr>
          <a:xfrm>
            <a:off x="10628235" y="79957"/>
            <a:ext cx="1461567" cy="719810"/>
          </a:xfrm>
          <a:prstGeom prst="roundRect">
            <a:avLst>
              <a:gd name="adj" fmla="val 8594"/>
            </a:avLst>
          </a:prstGeom>
          <a:solidFill>
            <a:srgbClr val="FFFFFF">
              <a:shade val="85000"/>
            </a:srgbClr>
          </a:solidFill>
          <a:ln>
            <a:noFill/>
          </a:ln>
          <a:effectLst/>
        </p:spPr>
      </p:pic>
      <p:sp>
        <p:nvSpPr>
          <p:cNvPr id="6" name="TextBox 5"/>
          <p:cNvSpPr txBox="1"/>
          <p:nvPr/>
        </p:nvSpPr>
        <p:spPr>
          <a:xfrm>
            <a:off x="6008320" y="6319245"/>
            <a:ext cx="5919669" cy="307777"/>
          </a:xfrm>
          <a:prstGeom prst="rect">
            <a:avLst/>
          </a:prstGeom>
          <a:noFill/>
        </p:spPr>
        <p:txBody>
          <a:bodyPr wrap="square" rtlCol="0">
            <a:spAutoFit/>
          </a:bodyPr>
          <a:lstStyle/>
          <a:p>
            <a:pPr algn="ctr"/>
            <a:r>
              <a:rPr lang="en-US" sz="1400" i="0" dirty="0" smtClean="0">
                <a:solidFill>
                  <a:schemeClr val="bg1"/>
                </a:solidFill>
              </a:rPr>
              <a:t>©2017 Abbott. All rights reserved. AP2944979-US Rev. A</a:t>
            </a:r>
            <a:endParaRPr lang="en-US" sz="1400" i="0" dirty="0">
              <a:solidFill>
                <a:schemeClr val="bg1"/>
              </a:solidFill>
            </a:endParaRPr>
          </a:p>
        </p:txBody>
      </p:sp>
    </p:spTree>
    <p:extLst>
      <p:ext uri="{BB962C8B-B14F-4D97-AF65-F5344CB8AC3E}">
        <p14:creationId xmlns:p14="http://schemas.microsoft.com/office/powerpoint/2010/main" val="2917481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0"/>
            <a:ext cx="10046677" cy="597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a16="http://schemas.microsoft.com/office/drawing/2014/main" id="{D4298D5D-9A2D-4BF1-8858-53FACFAE1B1E}"/>
              </a:ext>
            </a:extLst>
          </p:cNvPr>
          <p:cNvPicPr>
            <a:picLocks noChangeAspect="1"/>
          </p:cNvPicPr>
          <p:nvPr/>
        </p:nvPicPr>
        <p:blipFill rotWithShape="1">
          <a:blip r:embed="rId3"/>
          <a:srcRect l="3709" t="10666" r="3824" b="15178"/>
          <a:stretch/>
        </p:blipFill>
        <p:spPr>
          <a:xfrm>
            <a:off x="10637239" y="79957"/>
            <a:ext cx="1461567" cy="719810"/>
          </a:xfrm>
          <a:prstGeom prst="roundRect">
            <a:avLst>
              <a:gd name="adj" fmla="val 8594"/>
            </a:avLst>
          </a:prstGeom>
          <a:solidFill>
            <a:srgbClr val="FFFFFF">
              <a:shade val="85000"/>
            </a:srgbClr>
          </a:solidFill>
          <a:ln>
            <a:noFill/>
          </a:ln>
          <a:effectLst/>
        </p:spPr>
      </p:pic>
      <p:sp>
        <p:nvSpPr>
          <p:cNvPr id="6" name="TextBox 5"/>
          <p:cNvSpPr txBox="1"/>
          <p:nvPr/>
        </p:nvSpPr>
        <p:spPr>
          <a:xfrm>
            <a:off x="6008320" y="6319245"/>
            <a:ext cx="5919669" cy="307777"/>
          </a:xfrm>
          <a:prstGeom prst="rect">
            <a:avLst/>
          </a:prstGeom>
          <a:noFill/>
        </p:spPr>
        <p:txBody>
          <a:bodyPr wrap="square" rtlCol="0">
            <a:spAutoFit/>
          </a:bodyPr>
          <a:lstStyle/>
          <a:p>
            <a:pPr algn="ctr"/>
            <a:r>
              <a:rPr lang="en-US" sz="1400" i="0" dirty="0" smtClean="0">
                <a:solidFill>
                  <a:schemeClr val="bg1"/>
                </a:solidFill>
              </a:rPr>
              <a:t>©2017 Abbott. All rights reserved. AP2944979-US Rev. A</a:t>
            </a:r>
            <a:endParaRPr lang="en-US" sz="1400" i="0" dirty="0">
              <a:solidFill>
                <a:schemeClr val="bg1"/>
              </a:solidFill>
            </a:endParaRPr>
          </a:p>
        </p:txBody>
      </p:sp>
    </p:spTree>
    <p:extLst>
      <p:ext uri="{BB962C8B-B14F-4D97-AF65-F5344CB8AC3E}">
        <p14:creationId xmlns:p14="http://schemas.microsoft.com/office/powerpoint/2010/main" val="7502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5F5C9AE-3BA1-41C7-821A-BAAB12BADE2E}"/>
              </a:ext>
            </a:extLst>
          </p:cNvPr>
          <p:cNvSpPr>
            <a:spLocks noGrp="1"/>
          </p:cNvSpPr>
          <p:nvPr>
            <p:ph type="body" sz="quarter" idx="10"/>
          </p:nvPr>
        </p:nvSpPr>
        <p:spPr>
          <a:xfrm>
            <a:off x="338138" y="479274"/>
            <a:ext cx="11490447" cy="731892"/>
          </a:xfrm>
        </p:spPr>
        <p:txBody>
          <a:bodyPr/>
          <a:lstStyle/>
          <a:p>
            <a:pPr algn="ctr"/>
            <a:r>
              <a:rPr lang="en-US" sz="4400" u="none" dirty="0" smtClean="0">
                <a:solidFill>
                  <a:srgbClr val="FFC000"/>
                </a:solidFill>
              </a:rPr>
              <a:t>Disclosures</a:t>
            </a:r>
            <a:endParaRPr lang="en-US" sz="4400" u="none" dirty="0">
              <a:solidFill>
                <a:srgbClr val="FFC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48" y="1436075"/>
            <a:ext cx="10663864" cy="418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930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250" y="753646"/>
            <a:ext cx="9255127" cy="534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invGray">
          <a:xfrm>
            <a:off x="8710246" y="268246"/>
            <a:ext cx="3481754" cy="872512"/>
          </a:xfrm>
          <a:prstGeom prst="rect">
            <a:avLst/>
          </a:prstGeom>
          <a:noFill/>
          <a:ln>
            <a:noFill/>
          </a:ln>
          <a:effectLst>
            <a:outerShdw blurRad="50800" dist="38100" dir="2700000" algn="tl" rotWithShape="0">
              <a:prstClr val="black">
                <a:alpha val="40000"/>
              </a:prstClr>
            </a:outerShdw>
          </a:effectLst>
        </p:spPr>
        <p:txBody>
          <a:bodyPr wrap="square" anchor="ctr"/>
          <a:lstStyle/>
          <a:p>
            <a:r>
              <a:rPr lang="en-US" sz="1600" b="1" i="0" dirty="0">
                <a:solidFill>
                  <a:schemeClr val="bg1"/>
                </a:solidFill>
                <a:latin typeface="Arial Narrow" panose="020B0606020202030204" pitchFamily="34" charset="0"/>
              </a:rPr>
              <a:t>Lead PI:  Prof. Stephan </a:t>
            </a:r>
            <a:r>
              <a:rPr lang="en-US" sz="1600" b="1" i="0" dirty="0" err="1">
                <a:solidFill>
                  <a:schemeClr val="bg1"/>
                </a:solidFill>
                <a:latin typeface="Arial Narrow" panose="020B0606020202030204" pitchFamily="34" charset="0"/>
              </a:rPr>
              <a:t>Windecker</a:t>
            </a:r>
            <a:endParaRPr lang="en-US" sz="1600" b="1" i="0" dirty="0">
              <a:solidFill>
                <a:schemeClr val="bg1"/>
              </a:solidFill>
              <a:latin typeface="Arial Narrow" panose="020B0606020202030204" pitchFamily="34" charset="0"/>
            </a:endParaRPr>
          </a:p>
          <a:p>
            <a:r>
              <a:rPr lang="en-US" sz="1600" b="1" i="0" dirty="0">
                <a:solidFill>
                  <a:schemeClr val="bg1"/>
                </a:solidFill>
                <a:latin typeface="Arial Narrow" panose="020B0606020202030204" pitchFamily="34" charset="0"/>
              </a:rPr>
              <a:t>Co-PI: Dr. Azeem </a:t>
            </a:r>
            <a:r>
              <a:rPr lang="en-US" sz="1600" b="1" i="0" dirty="0" err="1">
                <a:solidFill>
                  <a:schemeClr val="bg1"/>
                </a:solidFill>
                <a:latin typeface="Arial Narrow" panose="020B0606020202030204" pitchFamily="34" charset="0"/>
              </a:rPr>
              <a:t>Latib</a:t>
            </a:r>
            <a:r>
              <a:rPr lang="en-US" sz="1600" b="1" i="0" dirty="0">
                <a:solidFill>
                  <a:schemeClr val="bg1"/>
                </a:solidFill>
                <a:latin typeface="Arial Narrow" panose="020B0606020202030204" pitchFamily="34" charset="0"/>
              </a:rPr>
              <a:t> &amp; Dr. Elvin Kedhi</a:t>
            </a:r>
          </a:p>
          <a:p>
            <a:r>
              <a:rPr lang="en-US" sz="1600" b="1" i="0" dirty="0">
                <a:solidFill>
                  <a:schemeClr val="bg1"/>
                </a:solidFill>
                <a:latin typeface="Arial Narrow" panose="020B0606020202030204" pitchFamily="34" charset="0"/>
              </a:rPr>
              <a:t>Program Chair: Dr. Gregg W. Stone</a:t>
            </a:r>
          </a:p>
          <a:p>
            <a:r>
              <a:rPr lang="en-US" sz="1600" b="1" i="0" dirty="0">
                <a:solidFill>
                  <a:schemeClr val="bg1"/>
                </a:solidFill>
                <a:latin typeface="Arial Narrow" panose="020B0606020202030204" pitchFamily="34" charset="0"/>
              </a:rPr>
              <a:t>Sponsor: Medtronic</a:t>
            </a:r>
          </a:p>
        </p:txBody>
      </p:sp>
      <p:sp>
        <p:nvSpPr>
          <p:cNvPr id="6" name="Title 1"/>
          <p:cNvSpPr txBox="1">
            <a:spLocks/>
          </p:cNvSpPr>
          <p:nvPr/>
        </p:nvSpPr>
        <p:spPr>
          <a:xfrm>
            <a:off x="90435" y="116682"/>
            <a:ext cx="6672418" cy="5667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solidFill>
                  <a:srgbClr val="FFC000"/>
                </a:solidFill>
              </a:rPr>
              <a:t>Onyx ONE RCT Study (N = 2000) </a:t>
            </a:r>
            <a:endParaRPr lang="en-US" sz="3200" b="1" dirty="0">
              <a:solidFill>
                <a:srgbClr val="FFC000"/>
              </a:solidFill>
            </a:endParaRPr>
          </a:p>
        </p:txBody>
      </p:sp>
    </p:spTree>
    <p:extLst>
      <p:ext uri="{BB962C8B-B14F-4D97-AF65-F5344CB8AC3E}">
        <p14:creationId xmlns:p14="http://schemas.microsoft.com/office/powerpoint/2010/main" val="378658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4" y="1063414"/>
            <a:ext cx="9186863" cy="520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0608" y="112891"/>
            <a:ext cx="1657126" cy="663854"/>
          </a:xfrm>
          <a:prstGeom prst="rect">
            <a:avLst/>
          </a:prstGeom>
        </p:spPr>
      </p:pic>
      <p:sp>
        <p:nvSpPr>
          <p:cNvPr id="6" name="Title 1"/>
          <p:cNvSpPr txBox="1">
            <a:spLocks/>
          </p:cNvSpPr>
          <p:nvPr/>
        </p:nvSpPr>
        <p:spPr>
          <a:xfrm>
            <a:off x="2231658" y="26249"/>
            <a:ext cx="7769225" cy="10288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FFC000"/>
                </a:solidFill>
              </a:rPr>
              <a:t>EVOLVE Short DAPT</a:t>
            </a:r>
            <a:br>
              <a:rPr lang="en-US" b="1" dirty="0" smtClean="0">
                <a:solidFill>
                  <a:srgbClr val="FFC000"/>
                </a:solidFill>
              </a:rPr>
            </a:br>
            <a:r>
              <a:rPr lang="en-US" sz="2800" b="1" dirty="0" smtClean="0">
                <a:solidFill>
                  <a:schemeClr val="bg1"/>
                </a:solidFill>
              </a:rPr>
              <a:t>Prospective, N= ~2,000 patients, ~120 global sites</a:t>
            </a:r>
            <a:endParaRPr lang="en-US" sz="2800" b="1" dirty="0">
              <a:solidFill>
                <a:schemeClr val="bg1"/>
              </a:solidFill>
            </a:endParaRPr>
          </a:p>
        </p:txBody>
      </p:sp>
    </p:spTree>
    <p:extLst>
      <p:ext uri="{BB962C8B-B14F-4D97-AF65-F5344CB8AC3E}">
        <p14:creationId xmlns:p14="http://schemas.microsoft.com/office/powerpoint/2010/main" val="4294757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12526" y="734577"/>
            <a:ext cx="10407301" cy="5307379"/>
          </a:xfrm>
          <a:prstGeom prst="cloud">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spcCol="0" rtlCol="0" anchor="ctr"/>
          <a:lstStyle/>
          <a:p>
            <a:pPr algn="ctr" fontAlgn="auto">
              <a:spcBef>
                <a:spcPts val="0"/>
              </a:spcBef>
              <a:spcAft>
                <a:spcPts val="0"/>
              </a:spcAft>
            </a:pPr>
            <a:r>
              <a:rPr lang="en-US" sz="2400" b="1" i="0" u="sng" dirty="0" smtClean="0">
                <a:solidFill>
                  <a:srgbClr val="FFC000"/>
                </a:solidFill>
              </a:rPr>
              <a:t>LEADERS </a:t>
            </a:r>
            <a:r>
              <a:rPr lang="en-US" sz="2400" b="1" i="0" u="sng" dirty="0">
                <a:solidFill>
                  <a:srgbClr val="FFC000"/>
                </a:solidFill>
              </a:rPr>
              <a:t>FREE</a:t>
            </a:r>
          </a:p>
          <a:p>
            <a:pPr marL="120638" indent="-120638" fontAlgn="auto">
              <a:spcBef>
                <a:spcPts val="0"/>
              </a:spcBef>
              <a:spcAft>
                <a:spcPts val="0"/>
              </a:spcAft>
              <a:buFont typeface="Arial" pitchFamily="34" charset="0"/>
              <a:buChar char="•"/>
            </a:pPr>
            <a:r>
              <a:rPr lang="en-US" sz="1700" b="0" i="0" dirty="0">
                <a:solidFill>
                  <a:prstClr val="white"/>
                </a:solidFill>
              </a:rPr>
              <a:t>Oral anticoagulation use</a:t>
            </a:r>
          </a:p>
          <a:p>
            <a:pPr marL="120638" indent="-120638" fontAlgn="auto">
              <a:spcBef>
                <a:spcPts val="0"/>
              </a:spcBef>
              <a:spcAft>
                <a:spcPts val="0"/>
              </a:spcAft>
              <a:buFont typeface="Arial" pitchFamily="34" charset="0"/>
              <a:buChar char="•"/>
            </a:pPr>
            <a:r>
              <a:rPr lang="en-US" sz="1700" b="0" i="0" dirty="0">
                <a:solidFill>
                  <a:prstClr val="white"/>
                </a:solidFill>
              </a:rPr>
              <a:t>Age ≥ 75 years </a:t>
            </a:r>
          </a:p>
          <a:p>
            <a:pPr marL="120638" indent="-120638" fontAlgn="auto">
              <a:spcBef>
                <a:spcPts val="0"/>
              </a:spcBef>
              <a:spcAft>
                <a:spcPts val="0"/>
              </a:spcAft>
              <a:buFont typeface="Arial" pitchFamily="34" charset="0"/>
              <a:buChar char="•"/>
            </a:pPr>
            <a:r>
              <a:rPr lang="en-US" sz="1700" b="0" i="0" dirty="0">
                <a:solidFill>
                  <a:prstClr val="white"/>
                </a:solidFill>
              </a:rPr>
              <a:t>Baseline Hb &lt; 11 g/dl</a:t>
            </a:r>
          </a:p>
          <a:p>
            <a:pPr marL="120638" indent="-120638" fontAlgn="auto">
              <a:spcBef>
                <a:spcPts val="0"/>
              </a:spcBef>
              <a:spcAft>
                <a:spcPts val="0"/>
              </a:spcAft>
              <a:buFont typeface="Arial" pitchFamily="34" charset="0"/>
              <a:buChar char="•"/>
            </a:pPr>
            <a:r>
              <a:rPr lang="en-US" sz="1700" b="0" i="0" dirty="0">
                <a:solidFill>
                  <a:prstClr val="white"/>
                </a:solidFill>
              </a:rPr>
              <a:t>Any prior </a:t>
            </a:r>
            <a:r>
              <a:rPr lang="en-US" sz="1700" b="0" i="0" dirty="0" err="1">
                <a:solidFill>
                  <a:prstClr val="white"/>
                </a:solidFill>
              </a:rPr>
              <a:t>intracerebral</a:t>
            </a:r>
            <a:r>
              <a:rPr lang="en-US" sz="1700" b="0" i="0" dirty="0">
                <a:solidFill>
                  <a:prstClr val="white"/>
                </a:solidFill>
              </a:rPr>
              <a:t> bleed</a:t>
            </a:r>
          </a:p>
          <a:p>
            <a:pPr marL="120638" indent="-120638" fontAlgn="auto">
              <a:spcBef>
                <a:spcPts val="0"/>
              </a:spcBef>
              <a:spcAft>
                <a:spcPts val="0"/>
              </a:spcAft>
              <a:buFont typeface="Arial" pitchFamily="34" charset="0"/>
              <a:buChar char="•"/>
            </a:pPr>
            <a:r>
              <a:rPr lang="en-US" sz="1700" b="0" i="0" dirty="0">
                <a:solidFill>
                  <a:prstClr val="white"/>
                </a:solidFill>
              </a:rPr>
              <a:t>Any stroke in the last 12 months</a:t>
            </a:r>
          </a:p>
          <a:p>
            <a:pPr marL="120638" indent="-120638" fontAlgn="auto">
              <a:spcBef>
                <a:spcPts val="0"/>
              </a:spcBef>
              <a:spcAft>
                <a:spcPts val="0"/>
              </a:spcAft>
              <a:buFont typeface="Arial" pitchFamily="34" charset="0"/>
              <a:buChar char="•"/>
            </a:pPr>
            <a:r>
              <a:rPr lang="en-US" sz="1700" b="0" i="0" dirty="0">
                <a:solidFill>
                  <a:prstClr val="white"/>
                </a:solidFill>
              </a:rPr>
              <a:t>Hospital admission for bleeding during the prior 12 months</a:t>
            </a:r>
          </a:p>
          <a:p>
            <a:pPr marL="120638" indent="-120638" fontAlgn="auto">
              <a:spcBef>
                <a:spcPts val="0"/>
              </a:spcBef>
              <a:spcAft>
                <a:spcPts val="0"/>
              </a:spcAft>
              <a:buFont typeface="Arial" pitchFamily="34" charset="0"/>
              <a:buChar char="•"/>
            </a:pPr>
            <a:r>
              <a:rPr lang="en-US" sz="1700" b="0" i="0" dirty="0">
                <a:solidFill>
                  <a:prstClr val="white"/>
                </a:solidFill>
              </a:rPr>
              <a:t>Non skin cancer diagnosed or treated &lt; 3 years</a:t>
            </a:r>
          </a:p>
          <a:p>
            <a:pPr marL="120638" indent="-120638" fontAlgn="auto">
              <a:spcBef>
                <a:spcPts val="0"/>
              </a:spcBef>
              <a:spcAft>
                <a:spcPts val="0"/>
              </a:spcAft>
              <a:buFont typeface="Arial" pitchFamily="34" charset="0"/>
              <a:buChar char="•"/>
            </a:pPr>
            <a:r>
              <a:rPr lang="en-US" sz="1700" b="0" i="0" dirty="0">
                <a:solidFill>
                  <a:prstClr val="white"/>
                </a:solidFill>
              </a:rPr>
              <a:t>Planned daily NSAID (other than aspirin) or steroids for &gt;30 days after PCI</a:t>
            </a:r>
          </a:p>
          <a:p>
            <a:pPr marL="120638" indent="-120638" fontAlgn="auto">
              <a:spcBef>
                <a:spcPts val="0"/>
              </a:spcBef>
              <a:spcAft>
                <a:spcPts val="0"/>
              </a:spcAft>
              <a:buFont typeface="Arial" pitchFamily="34" charset="0"/>
              <a:buChar char="•"/>
            </a:pPr>
            <a:r>
              <a:rPr lang="en-US" sz="1700" b="0" i="0" dirty="0">
                <a:solidFill>
                  <a:prstClr val="white"/>
                </a:solidFill>
              </a:rPr>
              <a:t>Planned surgery that would require interruption of DAPT (within next 6 months)</a:t>
            </a:r>
          </a:p>
          <a:p>
            <a:pPr marL="120638" indent="-120638" fontAlgn="auto">
              <a:spcBef>
                <a:spcPts val="0"/>
              </a:spcBef>
              <a:spcAft>
                <a:spcPts val="0"/>
              </a:spcAft>
              <a:buFont typeface="Arial" pitchFamily="34" charset="0"/>
              <a:buChar char="•"/>
            </a:pPr>
            <a:r>
              <a:rPr lang="en-US" sz="1700" b="0" i="0" dirty="0">
                <a:solidFill>
                  <a:prstClr val="white"/>
                </a:solidFill>
              </a:rPr>
              <a:t>Creatinine clearance &lt;40 ml/min</a:t>
            </a:r>
          </a:p>
          <a:p>
            <a:pPr marL="120638" indent="-120638" fontAlgn="auto">
              <a:spcBef>
                <a:spcPts val="0"/>
              </a:spcBef>
              <a:spcAft>
                <a:spcPts val="0"/>
              </a:spcAft>
              <a:buFont typeface="Arial" pitchFamily="34" charset="0"/>
              <a:buChar char="•"/>
            </a:pPr>
            <a:r>
              <a:rPr lang="en-US" sz="1700" b="0" i="0" dirty="0">
                <a:solidFill>
                  <a:prstClr val="white"/>
                </a:solidFill>
              </a:rPr>
              <a:t>Platelet count &lt;100,000/mm3</a:t>
            </a:r>
          </a:p>
          <a:p>
            <a:pPr marL="120638" indent="-120638" fontAlgn="auto">
              <a:spcBef>
                <a:spcPts val="0"/>
              </a:spcBef>
              <a:spcAft>
                <a:spcPts val="0"/>
              </a:spcAft>
              <a:buFont typeface="Arial" pitchFamily="34" charset="0"/>
              <a:buChar char="•"/>
            </a:pPr>
            <a:r>
              <a:rPr lang="en-US" sz="1700" b="0" i="0" dirty="0">
                <a:solidFill>
                  <a:prstClr val="white"/>
                </a:solidFill>
              </a:rPr>
              <a:t>Severe chronic liver disease</a:t>
            </a:r>
          </a:p>
          <a:p>
            <a:pPr marL="120638" indent="-120638" fontAlgn="auto">
              <a:spcBef>
                <a:spcPts val="0"/>
              </a:spcBef>
              <a:spcAft>
                <a:spcPts val="0"/>
              </a:spcAft>
              <a:buFont typeface="Arial" pitchFamily="34" charset="0"/>
              <a:buChar char="•"/>
            </a:pPr>
            <a:r>
              <a:rPr lang="en-US" sz="1700" b="0" i="0" dirty="0">
                <a:solidFill>
                  <a:prstClr val="white"/>
                </a:solidFill>
              </a:rPr>
              <a:t>Expected non-compliance to prolonged DAPT for other medical reasons</a:t>
            </a:r>
          </a:p>
        </p:txBody>
      </p:sp>
      <p:sp>
        <p:nvSpPr>
          <p:cNvPr id="6" name="Cloud 5"/>
          <p:cNvSpPr/>
          <p:nvPr/>
        </p:nvSpPr>
        <p:spPr>
          <a:xfrm>
            <a:off x="20638" y="1558630"/>
            <a:ext cx="7409533" cy="4483326"/>
          </a:xfrm>
          <a:prstGeom prst="cloud">
            <a:avLst/>
          </a:prstGeom>
          <a:solidFill>
            <a:srgbClr val="4F81BD"/>
          </a:solidFill>
          <a:ln w="25400" cap="flat" cmpd="sng" algn="ctr">
            <a:solidFill>
              <a:srgbClr val="4F81BD">
                <a:shade val="50000"/>
              </a:srgbClr>
            </a:solidFill>
            <a:prstDash val="solid"/>
          </a:ln>
          <a:effectLst/>
        </p:spPr>
        <p:txBody>
          <a:bodyPr lIns="91432" tIns="45716" rIns="91432" bIns="45716" spcCol="0" rtlCol="0" anchor="ctr"/>
          <a:lstStyle/>
          <a:p>
            <a:pPr algn="ctr" defTabSz="914310" fontAlgn="auto">
              <a:lnSpc>
                <a:spcPct val="120000"/>
              </a:lnSpc>
              <a:spcBef>
                <a:spcPts val="0"/>
              </a:spcBef>
              <a:spcAft>
                <a:spcPts val="0"/>
              </a:spcAft>
            </a:pPr>
            <a:r>
              <a:rPr lang="en-US" sz="2000" b="1" i="0" u="sng" kern="0" dirty="0">
                <a:solidFill>
                  <a:srgbClr val="FFC000"/>
                </a:solidFill>
                <a:latin typeface="Calibri"/>
                <a:ea typeface="+mn-ea"/>
                <a:cs typeface="+mn-cs"/>
              </a:rPr>
              <a:t>ZEUS trial </a:t>
            </a:r>
          </a:p>
          <a:p>
            <a:pPr marL="120638" indent="-120638" defTabSz="914310" fontAlgn="auto">
              <a:spcBef>
                <a:spcPts val="0"/>
              </a:spcBef>
              <a:spcAft>
                <a:spcPts val="0"/>
              </a:spcAft>
              <a:buFont typeface="Arial" pitchFamily="34" charset="0"/>
              <a:buChar char="•"/>
            </a:pPr>
            <a:r>
              <a:rPr lang="en-US" sz="2000" b="0" i="0" kern="0" dirty="0">
                <a:solidFill>
                  <a:prstClr val="white"/>
                </a:solidFill>
                <a:latin typeface="Calibri"/>
                <a:ea typeface="+mn-ea"/>
                <a:cs typeface="+mn-cs"/>
              </a:rPr>
              <a:t>Age &gt; 80 years</a:t>
            </a:r>
          </a:p>
          <a:p>
            <a:pPr marL="120638" indent="-120638" defTabSz="914310" fontAlgn="auto">
              <a:spcBef>
                <a:spcPts val="0"/>
              </a:spcBef>
              <a:spcAft>
                <a:spcPts val="0"/>
              </a:spcAft>
              <a:buFont typeface="Arial" pitchFamily="34" charset="0"/>
              <a:buChar char="•"/>
            </a:pPr>
            <a:r>
              <a:rPr lang="en-US" sz="2000" b="0" i="0" kern="0" dirty="0">
                <a:solidFill>
                  <a:prstClr val="white"/>
                </a:solidFill>
                <a:latin typeface="Calibri"/>
                <a:ea typeface="+mn-ea"/>
                <a:cs typeface="+mn-cs"/>
              </a:rPr>
              <a:t>Oral anticoagulants use</a:t>
            </a:r>
          </a:p>
          <a:p>
            <a:pPr marL="120638" indent="-120638" defTabSz="914310" fontAlgn="auto">
              <a:spcBef>
                <a:spcPts val="0"/>
              </a:spcBef>
              <a:spcAft>
                <a:spcPts val="0"/>
              </a:spcAft>
              <a:buFont typeface="Arial" pitchFamily="34" charset="0"/>
              <a:buChar char="•"/>
            </a:pPr>
            <a:r>
              <a:rPr lang="en-US" sz="2000" b="0" i="0" kern="0" dirty="0">
                <a:solidFill>
                  <a:prstClr val="white"/>
                </a:solidFill>
                <a:latin typeface="Calibri"/>
                <a:ea typeface="+mn-ea"/>
                <a:cs typeface="+mn-cs"/>
              </a:rPr>
              <a:t>History of Bleeding (&lt; 12 months) required medical attention</a:t>
            </a:r>
          </a:p>
          <a:p>
            <a:pPr marL="120638" indent="-120638" defTabSz="914310" fontAlgn="auto">
              <a:spcBef>
                <a:spcPts val="0"/>
              </a:spcBef>
              <a:spcAft>
                <a:spcPts val="0"/>
              </a:spcAft>
              <a:buFont typeface="Arial" pitchFamily="34" charset="0"/>
              <a:buChar char="•"/>
            </a:pPr>
            <a:r>
              <a:rPr lang="en-US" sz="2000" b="0" i="0" kern="0" dirty="0">
                <a:solidFill>
                  <a:prstClr val="white"/>
                </a:solidFill>
                <a:latin typeface="Calibri"/>
                <a:ea typeface="+mn-ea"/>
                <a:cs typeface="+mn-cs"/>
              </a:rPr>
              <a:t>Previous bleeding episode(s) which required hospitalization</a:t>
            </a:r>
          </a:p>
          <a:p>
            <a:pPr marL="120638" indent="-120638" defTabSz="914310" fontAlgn="auto">
              <a:spcBef>
                <a:spcPts val="0"/>
              </a:spcBef>
              <a:spcAft>
                <a:spcPts val="0"/>
              </a:spcAft>
              <a:buFont typeface="Arial" pitchFamily="34" charset="0"/>
              <a:buChar char="•"/>
            </a:pPr>
            <a:r>
              <a:rPr lang="en-US" sz="2000" b="0" i="0" kern="0" dirty="0">
                <a:solidFill>
                  <a:prstClr val="white"/>
                </a:solidFill>
                <a:latin typeface="Calibri"/>
                <a:ea typeface="+mn-ea"/>
                <a:cs typeface="+mn-cs"/>
              </a:rPr>
              <a:t>Platelet count &lt;100,000/mm3</a:t>
            </a:r>
          </a:p>
          <a:p>
            <a:pPr marL="120638" indent="-120638" defTabSz="914310" fontAlgn="auto">
              <a:spcBef>
                <a:spcPts val="0"/>
              </a:spcBef>
              <a:spcAft>
                <a:spcPts val="0"/>
              </a:spcAft>
              <a:buFont typeface="Arial" pitchFamily="34" charset="0"/>
              <a:buChar char="•"/>
            </a:pPr>
            <a:r>
              <a:rPr lang="en-US" sz="2000" b="0" i="0" kern="0" dirty="0">
                <a:solidFill>
                  <a:prstClr val="white"/>
                </a:solidFill>
                <a:latin typeface="Calibri"/>
                <a:ea typeface="+mn-ea"/>
                <a:cs typeface="+mn-cs"/>
              </a:rPr>
              <a:t>Hb &lt; 10 g/dl</a:t>
            </a:r>
          </a:p>
          <a:p>
            <a:pPr marL="120638" indent="-120638" defTabSz="914310" fontAlgn="auto">
              <a:spcBef>
                <a:spcPts val="0"/>
              </a:spcBef>
              <a:spcAft>
                <a:spcPts val="0"/>
              </a:spcAft>
              <a:buFont typeface="Arial" pitchFamily="34" charset="0"/>
              <a:buChar char="•"/>
            </a:pPr>
            <a:r>
              <a:rPr lang="en-US" sz="2000" b="0" i="0" kern="0" dirty="0">
                <a:solidFill>
                  <a:prstClr val="white"/>
                </a:solidFill>
                <a:latin typeface="Calibri"/>
                <a:ea typeface="+mn-ea"/>
                <a:cs typeface="+mn-cs"/>
              </a:rPr>
              <a:t>Need for chronic treatment with steroids or NSAID</a:t>
            </a:r>
          </a:p>
        </p:txBody>
      </p:sp>
      <p:sp>
        <p:nvSpPr>
          <p:cNvPr id="7" name="Cloud 6"/>
          <p:cNvSpPr/>
          <p:nvPr/>
        </p:nvSpPr>
        <p:spPr>
          <a:xfrm>
            <a:off x="4133744" y="1704849"/>
            <a:ext cx="8007579" cy="3699606"/>
          </a:xfrm>
          <a:prstGeom prst="cloud">
            <a:avLst/>
          </a:prstGeom>
          <a:solidFill>
            <a:schemeClr val="accent5">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spcCol="0" rtlCol="0" anchor="ctr"/>
          <a:lstStyle/>
          <a:p>
            <a:pPr algn="ctr" fontAlgn="auto">
              <a:spcBef>
                <a:spcPts val="0"/>
              </a:spcBef>
              <a:spcAft>
                <a:spcPts val="0"/>
              </a:spcAft>
            </a:pPr>
            <a:r>
              <a:rPr lang="en-US" sz="2400" b="1" i="0" u="sng" dirty="0">
                <a:solidFill>
                  <a:srgbClr val="FFC000"/>
                </a:solidFill>
              </a:rPr>
              <a:t>XIENCE SHORT </a:t>
            </a:r>
            <a:r>
              <a:rPr lang="en-US" sz="2400" b="1" i="0" u="sng" dirty="0" smtClean="0">
                <a:solidFill>
                  <a:srgbClr val="FFC000"/>
                </a:solidFill>
              </a:rPr>
              <a:t>DAPT trial</a:t>
            </a:r>
            <a:endParaRPr lang="en-US" sz="2400" b="1" i="0" u="sng" dirty="0">
              <a:solidFill>
                <a:srgbClr val="FFC000"/>
              </a:solidFill>
            </a:endParaRPr>
          </a:p>
          <a:p>
            <a:pPr marL="120638" indent="-120638" fontAlgn="auto">
              <a:spcBef>
                <a:spcPts val="0"/>
              </a:spcBef>
              <a:spcAft>
                <a:spcPts val="0"/>
              </a:spcAft>
              <a:buFont typeface="Arial" pitchFamily="34" charset="0"/>
              <a:buChar char="•"/>
              <a:tabLst>
                <a:tab pos="60319" algn="l"/>
              </a:tabLst>
            </a:pPr>
            <a:r>
              <a:rPr lang="en-US" b="0" i="0" dirty="0">
                <a:solidFill>
                  <a:prstClr val="white"/>
                </a:solidFill>
              </a:rPr>
              <a:t>Age ≥ 75 years </a:t>
            </a:r>
          </a:p>
          <a:p>
            <a:pPr marL="120638" indent="-120638" fontAlgn="auto">
              <a:spcBef>
                <a:spcPts val="0"/>
              </a:spcBef>
              <a:spcAft>
                <a:spcPts val="0"/>
              </a:spcAft>
              <a:buFont typeface="Arial" pitchFamily="34" charset="0"/>
              <a:buChar char="•"/>
              <a:tabLst>
                <a:tab pos="60319" algn="l"/>
              </a:tabLst>
            </a:pPr>
            <a:r>
              <a:rPr lang="en-US" b="0" i="0" dirty="0">
                <a:solidFill>
                  <a:prstClr val="white"/>
                </a:solidFill>
              </a:rPr>
              <a:t>Oral anticoagulants use chronic (at least 6 months) </a:t>
            </a:r>
          </a:p>
          <a:p>
            <a:pPr marL="120638" indent="-120638" fontAlgn="auto">
              <a:spcBef>
                <a:spcPts val="0"/>
              </a:spcBef>
              <a:spcAft>
                <a:spcPts val="0"/>
              </a:spcAft>
              <a:buFont typeface="Arial" pitchFamily="34" charset="0"/>
              <a:buChar char="•"/>
              <a:tabLst>
                <a:tab pos="60319" algn="l"/>
              </a:tabLst>
            </a:pPr>
            <a:r>
              <a:rPr lang="en-US" b="0" i="0" dirty="0">
                <a:solidFill>
                  <a:prstClr val="white"/>
                </a:solidFill>
              </a:rPr>
              <a:t>History of major bleeding which required medical attention (&lt; 12 months) </a:t>
            </a:r>
          </a:p>
          <a:p>
            <a:pPr marL="120638" indent="-120638" fontAlgn="auto">
              <a:spcBef>
                <a:spcPts val="0"/>
              </a:spcBef>
              <a:spcAft>
                <a:spcPts val="0"/>
              </a:spcAft>
              <a:buFont typeface="Arial" pitchFamily="34" charset="0"/>
              <a:buChar char="•"/>
              <a:tabLst>
                <a:tab pos="60319" algn="l"/>
              </a:tabLst>
            </a:pPr>
            <a:r>
              <a:rPr lang="en-US" b="0" i="0" dirty="0">
                <a:solidFill>
                  <a:prstClr val="white"/>
                </a:solidFill>
              </a:rPr>
              <a:t>History of stroke (ischemic or hemorrhagic)</a:t>
            </a:r>
          </a:p>
          <a:p>
            <a:pPr marL="120638" indent="-120638" fontAlgn="auto">
              <a:spcBef>
                <a:spcPts val="0"/>
              </a:spcBef>
              <a:spcAft>
                <a:spcPts val="0"/>
              </a:spcAft>
              <a:buFont typeface="Arial" pitchFamily="34" charset="0"/>
              <a:buChar char="•"/>
              <a:tabLst>
                <a:tab pos="60319" algn="l"/>
              </a:tabLst>
            </a:pPr>
            <a:r>
              <a:rPr lang="en-US" b="0" i="0" dirty="0">
                <a:solidFill>
                  <a:prstClr val="white"/>
                </a:solidFill>
              </a:rPr>
              <a:t>Creatinine ≥ 2.0 mg/dl or failure (dialysis dependent)</a:t>
            </a:r>
          </a:p>
          <a:p>
            <a:pPr marL="120638" indent="-120638" fontAlgn="auto">
              <a:spcBef>
                <a:spcPts val="0"/>
              </a:spcBef>
              <a:spcAft>
                <a:spcPts val="0"/>
              </a:spcAft>
              <a:buFont typeface="Arial" pitchFamily="34" charset="0"/>
              <a:buChar char="•"/>
              <a:tabLst>
                <a:tab pos="60319" algn="l"/>
              </a:tabLst>
            </a:pPr>
            <a:r>
              <a:rPr lang="en-US" b="0" i="0" dirty="0">
                <a:solidFill>
                  <a:prstClr val="white"/>
                </a:solidFill>
              </a:rPr>
              <a:t>Platelet count &lt;100,000/mm3</a:t>
            </a:r>
          </a:p>
          <a:p>
            <a:pPr marL="120638" indent="-120638" fontAlgn="auto">
              <a:spcBef>
                <a:spcPts val="0"/>
              </a:spcBef>
              <a:spcAft>
                <a:spcPts val="0"/>
              </a:spcAft>
              <a:buFont typeface="Arial" pitchFamily="34" charset="0"/>
              <a:buChar char="•"/>
              <a:tabLst>
                <a:tab pos="60319" algn="l"/>
              </a:tabLst>
            </a:pPr>
            <a:r>
              <a:rPr lang="en-US" b="0" i="0" dirty="0">
                <a:solidFill>
                  <a:prstClr val="white"/>
                </a:solidFill>
              </a:rPr>
              <a:t>Anemia with hemoglobin &lt; 11g/dl</a:t>
            </a:r>
          </a:p>
        </p:txBody>
      </p:sp>
      <p:sp>
        <p:nvSpPr>
          <p:cNvPr id="4" name="Title 1"/>
          <p:cNvSpPr txBox="1">
            <a:spLocks/>
          </p:cNvSpPr>
          <p:nvPr/>
        </p:nvSpPr>
        <p:spPr>
          <a:xfrm>
            <a:off x="20638" y="259371"/>
            <a:ext cx="12171362" cy="566738"/>
          </a:xfrm>
          <a:prstGeom prst="rect">
            <a:avLst/>
          </a:prstGeom>
        </p:spPr>
        <p:txBody>
          <a:bodyPr vert="horz" lIns="91432" tIns="45716" rIns="91432" bIns="45716" rtlCol="0" anchor="ctr">
            <a:noAutofit/>
          </a:bodyPr>
          <a:lstStyle>
            <a:lvl1pPr algn="ctr" defTabSz="914310" rtl="0" eaLnBrk="1" latinLnBrk="0" hangingPunct="1">
              <a:spcBef>
                <a:spcPct val="0"/>
              </a:spcBef>
              <a:buNone/>
              <a:defRPr sz="4400" kern="1200">
                <a:solidFill>
                  <a:schemeClr val="tx1"/>
                </a:solidFill>
                <a:latin typeface="+mj-lt"/>
                <a:ea typeface="+mj-ea"/>
                <a:cs typeface="+mj-cs"/>
              </a:defRPr>
            </a:lvl1pPr>
          </a:lstStyle>
          <a:p>
            <a:r>
              <a:rPr lang="en-US" sz="4000" b="1" i="0" dirty="0" smtClean="0">
                <a:solidFill>
                  <a:srgbClr val="FFC000"/>
                </a:solidFill>
                <a:latin typeface="+mn-lt"/>
                <a:cs typeface="Arial" pitchFamily="34" charset="0"/>
              </a:rPr>
              <a:t>Varying Definitions of High Bleeding Risk in PCI trial </a:t>
            </a:r>
            <a:endParaRPr lang="en-US" sz="4000" b="1" i="0" dirty="0">
              <a:solidFill>
                <a:srgbClr val="FFC000"/>
              </a:solidFill>
              <a:latin typeface="+mn-lt"/>
              <a:cs typeface="Arial" pitchFamily="34" charset="0"/>
            </a:endParaRPr>
          </a:p>
        </p:txBody>
      </p:sp>
      <p:sp>
        <p:nvSpPr>
          <p:cNvPr id="8" name="Cloud 7"/>
          <p:cNvSpPr/>
          <p:nvPr/>
        </p:nvSpPr>
        <p:spPr>
          <a:xfrm>
            <a:off x="820298" y="2314536"/>
            <a:ext cx="5981605" cy="3538252"/>
          </a:xfrm>
          <a:prstGeom prst="cloud">
            <a:avLst/>
          </a:prstGeom>
          <a:solidFill>
            <a:schemeClr val="accent2">
              <a:lumMod val="50000"/>
            </a:schemeClr>
          </a:solidFill>
          <a:ln w="25400" cap="flat" cmpd="sng" algn="ctr">
            <a:solidFill>
              <a:srgbClr val="FF3300">
                <a:shade val="50000"/>
              </a:srgbClr>
            </a:solidFill>
            <a:prstDash val="solid"/>
          </a:ln>
          <a:effectLst/>
        </p:spPr>
        <p:txBody>
          <a:bodyPr lIns="91432" tIns="45716" rIns="91432" bIns="45716" spcCol="0" rtlCol="0" anchor="ctr"/>
          <a:lstStyle/>
          <a:p>
            <a:pPr algn="ctr" defTabSz="914310" fontAlgn="auto">
              <a:spcBef>
                <a:spcPts val="0"/>
              </a:spcBef>
              <a:spcAft>
                <a:spcPts val="0"/>
              </a:spcAft>
            </a:pPr>
            <a:r>
              <a:rPr lang="en-US" b="1" i="0" u="sng" kern="0" dirty="0">
                <a:solidFill>
                  <a:srgbClr val="FFC000"/>
                </a:solidFill>
                <a:ea typeface="+mn-ea"/>
                <a:cs typeface="+mn-cs"/>
              </a:rPr>
              <a:t>EVOLVE Short DAPT</a:t>
            </a:r>
          </a:p>
          <a:p>
            <a:pPr marL="117463" indent="-117463" defTabSz="914310" fontAlgn="auto">
              <a:spcBef>
                <a:spcPts val="0"/>
              </a:spcBef>
              <a:spcAft>
                <a:spcPts val="0"/>
              </a:spcAft>
              <a:buFont typeface="Arial" pitchFamily="34" charset="0"/>
              <a:buChar char="•"/>
            </a:pPr>
            <a:r>
              <a:rPr lang="en-US" b="0" i="0" kern="0" dirty="0">
                <a:solidFill>
                  <a:prstClr val="white"/>
                </a:solidFill>
                <a:ea typeface="+mn-ea"/>
                <a:cs typeface="+mn-cs"/>
              </a:rPr>
              <a:t>Age ≥ 75 years </a:t>
            </a:r>
          </a:p>
          <a:p>
            <a:pPr marL="117463" indent="-117463" defTabSz="914310" fontAlgn="auto">
              <a:spcBef>
                <a:spcPts val="0"/>
              </a:spcBef>
              <a:spcAft>
                <a:spcPts val="0"/>
              </a:spcAft>
              <a:buFont typeface="Arial" pitchFamily="34" charset="0"/>
              <a:buChar char="•"/>
            </a:pPr>
            <a:r>
              <a:rPr lang="en-US" b="0" i="0" kern="0" dirty="0">
                <a:solidFill>
                  <a:prstClr val="white"/>
                </a:solidFill>
                <a:ea typeface="+mn-ea"/>
                <a:cs typeface="+mn-cs"/>
              </a:rPr>
              <a:t>Need for chronic anticoagulation</a:t>
            </a:r>
          </a:p>
          <a:p>
            <a:pPr marL="117463" indent="-117463" defTabSz="914310" fontAlgn="auto">
              <a:spcBef>
                <a:spcPts val="0"/>
              </a:spcBef>
              <a:spcAft>
                <a:spcPts val="0"/>
              </a:spcAft>
              <a:buFont typeface="Arial" pitchFamily="34" charset="0"/>
              <a:buChar char="•"/>
            </a:pPr>
            <a:r>
              <a:rPr lang="en-US" b="0" i="0" kern="0" dirty="0">
                <a:solidFill>
                  <a:prstClr val="white"/>
                </a:solidFill>
                <a:ea typeface="+mn-ea"/>
                <a:cs typeface="+mn-cs"/>
              </a:rPr>
              <a:t>History of major bleeding within 12 months of the index procedure</a:t>
            </a:r>
          </a:p>
          <a:p>
            <a:pPr marL="117463" indent="-117463" defTabSz="914310" fontAlgn="auto">
              <a:spcBef>
                <a:spcPts val="0"/>
              </a:spcBef>
              <a:spcAft>
                <a:spcPts val="0"/>
              </a:spcAft>
              <a:buFont typeface="Arial" pitchFamily="34" charset="0"/>
              <a:buChar char="•"/>
            </a:pPr>
            <a:r>
              <a:rPr lang="en-US" b="0" i="0" kern="0" dirty="0">
                <a:solidFill>
                  <a:prstClr val="white"/>
                </a:solidFill>
                <a:ea typeface="+mn-ea"/>
                <a:cs typeface="+mn-cs"/>
              </a:rPr>
              <a:t>History of stroke (ischemic or hemorrhagic),</a:t>
            </a:r>
          </a:p>
          <a:p>
            <a:pPr marL="117463" indent="-117463" defTabSz="914310" fontAlgn="auto">
              <a:spcBef>
                <a:spcPts val="0"/>
              </a:spcBef>
              <a:spcAft>
                <a:spcPts val="0"/>
              </a:spcAft>
              <a:buFont typeface="Arial" pitchFamily="34" charset="0"/>
              <a:buChar char="•"/>
            </a:pPr>
            <a:r>
              <a:rPr lang="en-US" b="0" i="0" kern="0" dirty="0">
                <a:solidFill>
                  <a:prstClr val="white"/>
                </a:solidFill>
                <a:ea typeface="+mn-ea"/>
                <a:cs typeface="+mn-cs"/>
              </a:rPr>
              <a:t>Creatinine ≥ 2.0 mg/dl or dialysis</a:t>
            </a:r>
          </a:p>
          <a:p>
            <a:pPr marL="117463" indent="-117463" defTabSz="914310" fontAlgn="auto">
              <a:spcBef>
                <a:spcPts val="0"/>
              </a:spcBef>
              <a:spcAft>
                <a:spcPts val="0"/>
              </a:spcAft>
              <a:buFont typeface="Arial" pitchFamily="34" charset="0"/>
              <a:buChar char="•"/>
            </a:pPr>
            <a:r>
              <a:rPr lang="en-US" b="0" i="0" kern="0" dirty="0">
                <a:solidFill>
                  <a:prstClr val="white"/>
                </a:solidFill>
                <a:ea typeface="+mn-ea"/>
                <a:cs typeface="+mn-cs"/>
              </a:rPr>
              <a:t>Platelet count ≤100,000/mm3</a:t>
            </a:r>
          </a:p>
        </p:txBody>
      </p:sp>
      <p:sp>
        <p:nvSpPr>
          <p:cNvPr id="9" name="Cloud 8"/>
          <p:cNvSpPr/>
          <p:nvPr/>
        </p:nvSpPr>
        <p:spPr>
          <a:xfrm>
            <a:off x="5544665" y="2515770"/>
            <a:ext cx="5843187" cy="3263260"/>
          </a:xfrm>
          <a:prstGeom prst="cloud">
            <a:avLst/>
          </a:prstGeom>
          <a:solidFill>
            <a:srgbClr val="7030A0"/>
          </a:solidFill>
          <a:ln w="25400" cap="flat" cmpd="sng" algn="ctr">
            <a:solidFill>
              <a:srgbClr val="FF3300">
                <a:shade val="50000"/>
              </a:srgbClr>
            </a:solidFill>
            <a:prstDash val="solid"/>
          </a:ln>
          <a:effectLst/>
        </p:spPr>
        <p:txBody>
          <a:bodyPr lIns="91432" tIns="45716" rIns="91432" bIns="45716" spcCol="0" rtlCol="0" anchor="ctr"/>
          <a:lstStyle/>
          <a:p>
            <a:pPr algn="ctr" defTabSz="914310" fontAlgn="auto">
              <a:spcBef>
                <a:spcPts val="0"/>
              </a:spcBef>
              <a:spcAft>
                <a:spcPts val="0"/>
              </a:spcAft>
            </a:pPr>
            <a:r>
              <a:rPr lang="en-US" sz="2000" b="1" i="0" u="sng" kern="0" dirty="0">
                <a:solidFill>
                  <a:srgbClr val="FFC000"/>
                </a:solidFill>
                <a:ea typeface="+mn-ea"/>
                <a:cs typeface="+mn-cs"/>
              </a:rPr>
              <a:t>Onyx ONE</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Age ≥ 75 years </a:t>
            </a:r>
          </a:p>
          <a:p>
            <a:pPr marL="398463" indent="117475" defTabSz="914310" fontAlgn="auto">
              <a:spcBef>
                <a:spcPts val="0"/>
              </a:spcBef>
              <a:spcAft>
                <a:spcPts val="0"/>
              </a:spcAft>
              <a:buFont typeface="Arial" pitchFamily="34" charset="0"/>
              <a:buChar char="•"/>
              <a:tabLst>
                <a:tab pos="515938" algn="l"/>
              </a:tabLst>
            </a:pPr>
            <a:r>
              <a:rPr lang="en-US" b="0" i="0" kern="0" dirty="0" err="1">
                <a:solidFill>
                  <a:prstClr val="white"/>
                </a:solidFill>
                <a:ea typeface="+mn-ea"/>
                <a:cs typeface="+mn-cs"/>
              </a:rPr>
              <a:t>Intracerebral</a:t>
            </a:r>
            <a:r>
              <a:rPr lang="en-US" b="0" i="0" kern="0" dirty="0">
                <a:solidFill>
                  <a:prstClr val="white"/>
                </a:solidFill>
                <a:ea typeface="+mn-ea"/>
                <a:cs typeface="+mn-cs"/>
              </a:rPr>
              <a:t> bleed</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Previous Stroke (≤12 months)</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Previous Bleeding (≤12 months)</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Non-skin cancer ≤3 years</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Planned surgery (≤12 months)</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Creatinine clearance &lt;40 ml/min</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Platelet count &lt; 100,000/mm3</a:t>
            </a:r>
          </a:p>
          <a:p>
            <a:pPr marL="398463" indent="117475" defTabSz="914310" fontAlgn="auto">
              <a:spcBef>
                <a:spcPts val="0"/>
              </a:spcBef>
              <a:spcAft>
                <a:spcPts val="0"/>
              </a:spcAft>
              <a:buFont typeface="Arial" pitchFamily="34" charset="0"/>
              <a:buChar char="•"/>
              <a:tabLst>
                <a:tab pos="515938" algn="l"/>
              </a:tabLst>
            </a:pPr>
            <a:r>
              <a:rPr lang="en-US" b="0" i="0" kern="0" dirty="0">
                <a:solidFill>
                  <a:prstClr val="white"/>
                </a:solidFill>
                <a:ea typeface="+mn-ea"/>
                <a:cs typeface="+mn-cs"/>
              </a:rPr>
              <a:t>Severe chronic liver disease</a:t>
            </a:r>
          </a:p>
        </p:txBody>
      </p:sp>
      <p:sp>
        <p:nvSpPr>
          <p:cNvPr id="10" name="Cloud 9"/>
          <p:cNvSpPr/>
          <p:nvPr/>
        </p:nvSpPr>
        <p:spPr>
          <a:xfrm>
            <a:off x="2527249" y="3168847"/>
            <a:ext cx="7577853" cy="3482796"/>
          </a:xfrm>
          <a:prstGeom prst="cloud">
            <a:avLst/>
          </a:prstGeom>
          <a:solidFill>
            <a:srgbClr val="002060"/>
          </a:solidFill>
          <a:ln w="25400" cap="flat" cmpd="sng" algn="ctr">
            <a:solidFill>
              <a:srgbClr val="FF3300">
                <a:shade val="50000"/>
              </a:srgbClr>
            </a:solidFill>
            <a:prstDash val="solid"/>
          </a:ln>
          <a:effectLst/>
        </p:spPr>
        <p:txBody>
          <a:bodyPr lIns="91432" tIns="45716" rIns="91432" bIns="45716" spcCol="0" rtlCol="0" anchor="ctr"/>
          <a:lstStyle/>
          <a:p>
            <a:pPr algn="ctr" defTabSz="914310" fontAlgn="auto">
              <a:lnSpc>
                <a:spcPct val="120000"/>
              </a:lnSpc>
              <a:spcBef>
                <a:spcPts val="0"/>
              </a:spcBef>
              <a:spcAft>
                <a:spcPts val="0"/>
              </a:spcAft>
            </a:pPr>
            <a:r>
              <a:rPr lang="en-US" b="1" i="0" u="sng" kern="0" dirty="0">
                <a:solidFill>
                  <a:srgbClr val="FFC000"/>
                </a:solidFill>
                <a:ea typeface="+mn-ea"/>
                <a:cs typeface="+mn-cs"/>
              </a:rPr>
              <a:t>MASTER DAPT</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Oral anticoagulants &gt; 12 months</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Non-access site bleeding episode(s), (&lt;12 months) which required medical attention.</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Previous bleeding episode(s) which required hospitalization</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Age &gt; 75 years</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Platelet count &lt; 100,000/mm3</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Hb &lt; 11 g/dl or transfusion within 4 weeks before randomization.</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Need for chronic treatment with steroids or NSAIDS</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Diagnosed malignancy (other than skin) </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Stroke (anytime) or TIA (&lt;6 months)</a:t>
            </a:r>
          </a:p>
          <a:p>
            <a:pPr marL="117463" indent="-117463" defTabSz="914310" fontAlgn="auto">
              <a:spcBef>
                <a:spcPts val="0"/>
              </a:spcBef>
              <a:spcAft>
                <a:spcPts val="0"/>
              </a:spcAft>
              <a:buFont typeface="Arial" pitchFamily="34" charset="0"/>
              <a:buChar char="•"/>
            </a:pPr>
            <a:r>
              <a:rPr lang="en-US" sz="1400" b="0" i="0" kern="0" dirty="0">
                <a:solidFill>
                  <a:prstClr val="white"/>
                </a:solidFill>
                <a:ea typeface="+mn-ea"/>
                <a:cs typeface="+mn-cs"/>
              </a:rPr>
              <a:t>PRECISE DAPT≥25</a:t>
            </a:r>
          </a:p>
        </p:txBody>
      </p:sp>
      <p:sp>
        <p:nvSpPr>
          <p:cNvPr id="11" name="Rectangle 3"/>
          <p:cNvSpPr txBox="1">
            <a:spLocks noChangeArrowheads="1"/>
          </p:cNvSpPr>
          <p:nvPr/>
        </p:nvSpPr>
        <p:spPr>
          <a:xfrm>
            <a:off x="2731115" y="3900993"/>
            <a:ext cx="7062932" cy="685753"/>
          </a:xfrm>
          <a:prstGeom prst="rect">
            <a:avLst/>
          </a:prstGeom>
          <a:solidFill>
            <a:srgbClr val="FFFFFF"/>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kern="0" dirty="0" smtClean="0">
                <a:solidFill>
                  <a:srgbClr val="000000"/>
                </a:solidFill>
              </a:rPr>
              <a:t>Unmet Need for a standardized definition!!</a:t>
            </a:r>
            <a:endParaRPr lang="en-US" sz="2800" b="1" kern="0" dirty="0">
              <a:solidFill>
                <a:srgbClr val="000000"/>
              </a:solidFill>
            </a:endParaRPr>
          </a:p>
        </p:txBody>
      </p:sp>
    </p:spTree>
    <p:extLst>
      <p:ext uri="{BB962C8B-B14F-4D97-AF65-F5344CB8AC3E}">
        <p14:creationId xmlns:p14="http://schemas.microsoft.com/office/powerpoint/2010/main" val="69242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66684"/>
            <a:ext cx="12192000" cy="5855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FFC000"/>
                </a:solidFill>
              </a:rPr>
              <a:t>The era of risk scores</a:t>
            </a:r>
            <a:endParaRPr lang="en-US" sz="4800" b="1" dirty="0">
              <a:solidFill>
                <a:srgbClr val="FFC000"/>
              </a:solidFill>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8890"/>
          <a:stretch/>
        </p:blipFill>
        <p:spPr bwMode="auto">
          <a:xfrm>
            <a:off x="68154" y="1123725"/>
            <a:ext cx="7746121" cy="206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59" r="9963"/>
          <a:stretch/>
        </p:blipFill>
        <p:spPr bwMode="auto">
          <a:xfrm>
            <a:off x="2608689" y="2502414"/>
            <a:ext cx="6300855" cy="253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667" r="17750"/>
          <a:stretch/>
        </p:blipFill>
        <p:spPr bwMode="auto">
          <a:xfrm>
            <a:off x="4904950" y="3757416"/>
            <a:ext cx="6515608" cy="224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7"/>
          <p:cNvSpPr/>
          <p:nvPr/>
        </p:nvSpPr>
        <p:spPr bwMode="auto">
          <a:xfrm>
            <a:off x="8372475" y="1209675"/>
            <a:ext cx="3819525" cy="1657350"/>
          </a:xfrm>
          <a:prstGeom prst="cloud">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000" b="1" i="1" dirty="0" smtClean="0">
                <a:solidFill>
                  <a:srgbClr val="002060"/>
                </a:solidFill>
                <a:ea typeface="ヒラギノ角ゴ Pro W3" pitchFamily="-111" charset="-128"/>
              </a:rPr>
              <a:t>27 </a:t>
            </a:r>
            <a:r>
              <a:rPr lang="en-US" sz="2000" b="1" i="1" dirty="0">
                <a:solidFill>
                  <a:srgbClr val="002060"/>
                </a:solidFill>
                <a:ea typeface="ヒラギノ角ゴ Pro W3" pitchFamily="-111" charset="-128"/>
              </a:rPr>
              <a:t>bleeding risk scores identified with </a:t>
            </a:r>
            <a:r>
              <a:rPr lang="en-US" sz="2000" b="1" i="1" dirty="0" smtClean="0">
                <a:solidFill>
                  <a:srgbClr val="002060"/>
                </a:solidFill>
                <a:ea typeface="ヒラギノ角ゴ Pro W3" pitchFamily="-111" charset="-128"/>
              </a:rPr>
              <a:t>at </a:t>
            </a:r>
            <a:r>
              <a:rPr lang="en-US" sz="2000" b="1" i="1" dirty="0">
                <a:solidFill>
                  <a:srgbClr val="002060"/>
                </a:solidFill>
                <a:ea typeface="ヒラギノ角ゴ Pro W3" pitchFamily="-111" charset="-128"/>
              </a:rPr>
              <a:t>least one publication!!</a:t>
            </a:r>
          </a:p>
        </p:txBody>
      </p:sp>
      <p:sp>
        <p:nvSpPr>
          <p:cNvPr id="9" name="Rectangle 8"/>
          <p:cNvSpPr/>
          <p:nvPr/>
        </p:nvSpPr>
        <p:spPr>
          <a:xfrm>
            <a:off x="6608353" y="6116576"/>
            <a:ext cx="4602382" cy="600164"/>
          </a:xfrm>
          <a:prstGeom prst="rect">
            <a:avLst/>
          </a:prstGeom>
        </p:spPr>
        <p:txBody>
          <a:bodyPr wrap="square">
            <a:spAutoFit/>
          </a:bodyPr>
          <a:lstStyle/>
          <a:p>
            <a:r>
              <a:rPr lang="en-US" sz="1100" b="0" i="0" dirty="0" smtClean="0">
                <a:solidFill>
                  <a:schemeClr val="bg1"/>
                </a:solidFill>
              </a:rPr>
              <a:t>Baber U, et al. J </a:t>
            </a:r>
            <a:r>
              <a:rPr lang="en-US" sz="1100" b="0" i="0" dirty="0">
                <a:solidFill>
                  <a:schemeClr val="bg1"/>
                </a:solidFill>
              </a:rPr>
              <a:t>Am Coll Cardiol. 2016 May 17;67(19):2224-2234</a:t>
            </a:r>
            <a:r>
              <a:rPr lang="en-US" sz="1100" b="0" i="0" dirty="0" smtClean="0">
                <a:solidFill>
                  <a:schemeClr val="bg1"/>
                </a:solidFill>
              </a:rPr>
              <a:t>.</a:t>
            </a:r>
            <a:r>
              <a:rPr lang="pt-BR" sz="1100" b="0" i="0" dirty="0">
                <a:solidFill>
                  <a:schemeClr val="bg1"/>
                </a:solidFill>
              </a:rPr>
              <a:t> </a:t>
            </a:r>
            <a:endParaRPr lang="pt-BR" sz="1100" b="0" i="0" dirty="0" smtClean="0">
              <a:solidFill>
                <a:schemeClr val="bg1"/>
              </a:solidFill>
            </a:endParaRPr>
          </a:p>
          <a:p>
            <a:r>
              <a:rPr lang="pt-BR" sz="1100" b="0" i="0" dirty="0" smtClean="0">
                <a:solidFill>
                  <a:schemeClr val="bg1"/>
                </a:solidFill>
              </a:rPr>
              <a:t>Yeh et al. JAMA</a:t>
            </a:r>
            <a:r>
              <a:rPr lang="pt-BR" sz="1100" b="0" i="0" dirty="0">
                <a:solidFill>
                  <a:schemeClr val="bg1"/>
                </a:solidFill>
              </a:rPr>
              <a:t>. 2016 Apr </a:t>
            </a:r>
            <a:r>
              <a:rPr lang="pt-BR" sz="1100" b="0" i="0" dirty="0" smtClean="0">
                <a:solidFill>
                  <a:schemeClr val="bg1"/>
                </a:solidFill>
              </a:rPr>
              <a:t>26;315(16</a:t>
            </a:r>
            <a:r>
              <a:rPr lang="pt-BR" sz="1100" b="0" i="0" dirty="0">
                <a:solidFill>
                  <a:schemeClr val="bg1"/>
                </a:solidFill>
              </a:rPr>
              <a:t>):1735-49</a:t>
            </a:r>
            <a:r>
              <a:rPr lang="pt-BR" sz="1100" b="0" i="0" dirty="0" smtClean="0">
                <a:solidFill>
                  <a:schemeClr val="bg1"/>
                </a:solidFill>
              </a:rPr>
              <a:t>.</a:t>
            </a:r>
          </a:p>
          <a:p>
            <a:r>
              <a:rPr lang="fr-FR" sz="1100" b="0" i="0" dirty="0" smtClean="0">
                <a:solidFill>
                  <a:schemeClr val="bg1"/>
                </a:solidFill>
              </a:rPr>
              <a:t>Costa F, et al. Lancet</a:t>
            </a:r>
            <a:r>
              <a:rPr lang="fr-FR" sz="1100" b="0" i="0" dirty="0">
                <a:solidFill>
                  <a:schemeClr val="bg1"/>
                </a:solidFill>
              </a:rPr>
              <a:t>. 2017 Mar 11;389(10073):1025-1034</a:t>
            </a:r>
            <a:endParaRPr lang="it-IT" sz="1100" b="0" i="0" dirty="0">
              <a:solidFill>
                <a:schemeClr val="bg1"/>
              </a:solidFill>
            </a:endParaRPr>
          </a:p>
        </p:txBody>
      </p:sp>
    </p:spTree>
    <p:extLst>
      <p:ext uri="{BB962C8B-B14F-4D97-AF65-F5344CB8AC3E}">
        <p14:creationId xmlns:p14="http://schemas.microsoft.com/office/powerpoint/2010/main" val="248705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nodeType="withEffect">
                                  <p:stCondLst>
                                    <p:cond delay="750"/>
                                  </p:stCondLst>
                                  <p:childTnLst>
                                    <p:set>
                                      <p:cBhvr>
                                        <p:cTn id="8" dur="1" fill="hold">
                                          <p:stCondLst>
                                            <p:cond delay="499"/>
                                          </p:stCondLst>
                                        </p:cTn>
                                        <p:tgtEl>
                                          <p:spTgt spid="6"/>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499"/>
                                          </p:stCondLst>
                                        </p:cTn>
                                        <p:tgtEl>
                                          <p:spTgt spid="7"/>
                                        </p:tgtEl>
                                        <p:attrNameLst>
                                          <p:attrName>style.visibility</p:attrName>
                                        </p:attrNameLst>
                                      </p:cBhvr>
                                      <p:to>
                                        <p:strVal val="visible"/>
                                      </p:to>
                                    </p:set>
                                  </p:childTnLst>
                                </p:cTn>
                              </p:par>
                              <p:par>
                                <p:cTn id="11" presetID="10" presetClass="entr" presetSubtype="0" fill="hold" grpId="0" nodeType="withEffect">
                                  <p:stCondLst>
                                    <p:cond delay="2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6516"/>
            <a:ext cx="12192000" cy="5667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FFC000"/>
                </a:solidFill>
              </a:rPr>
              <a:t>Long Term Scores in PCI patients: Characteristics</a:t>
            </a:r>
            <a:endParaRPr lang="it-IT" sz="4000" b="1"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85961589"/>
              </p:ext>
            </p:extLst>
          </p:nvPr>
        </p:nvGraphicFramePr>
        <p:xfrm>
          <a:off x="757989" y="1179095"/>
          <a:ext cx="10659979" cy="4692210"/>
        </p:xfrm>
        <a:graphic>
          <a:graphicData uri="http://schemas.openxmlformats.org/drawingml/2006/table">
            <a:tbl>
              <a:tblPr>
                <a:tableStyleId>{5C22544A-7EE6-4342-B048-85BDC9FD1C3A}</a:tableStyleId>
              </a:tblPr>
              <a:tblGrid>
                <a:gridCol w="2029920">
                  <a:extLst>
                    <a:ext uri="{9D8B030D-6E8A-4147-A177-3AD203B41FA5}">
                      <a16:colId xmlns="" xmlns:a16="http://schemas.microsoft.com/office/drawing/2014/main" val="20000"/>
                    </a:ext>
                  </a:extLst>
                </a:gridCol>
                <a:gridCol w="2138966">
                  <a:extLst>
                    <a:ext uri="{9D8B030D-6E8A-4147-A177-3AD203B41FA5}">
                      <a16:colId xmlns="" xmlns:a16="http://schemas.microsoft.com/office/drawing/2014/main" val="20001"/>
                    </a:ext>
                  </a:extLst>
                </a:gridCol>
                <a:gridCol w="2094867">
                  <a:extLst>
                    <a:ext uri="{9D8B030D-6E8A-4147-A177-3AD203B41FA5}">
                      <a16:colId xmlns="" xmlns:a16="http://schemas.microsoft.com/office/drawing/2014/main" val="20002"/>
                    </a:ext>
                  </a:extLst>
                </a:gridCol>
                <a:gridCol w="1832727">
                  <a:extLst>
                    <a:ext uri="{9D8B030D-6E8A-4147-A177-3AD203B41FA5}">
                      <a16:colId xmlns="" xmlns:a16="http://schemas.microsoft.com/office/drawing/2014/main" val="20003"/>
                    </a:ext>
                  </a:extLst>
                </a:gridCol>
                <a:gridCol w="2563499">
                  <a:extLst>
                    <a:ext uri="{9D8B030D-6E8A-4147-A177-3AD203B41FA5}">
                      <a16:colId xmlns="" xmlns:a16="http://schemas.microsoft.com/office/drawing/2014/main" val="20004"/>
                    </a:ext>
                  </a:extLst>
                </a:gridCol>
              </a:tblGrid>
              <a:tr h="582189">
                <a:tc>
                  <a:txBody>
                    <a:bodyPr/>
                    <a:lstStyle/>
                    <a:p>
                      <a:pPr marL="0" marR="0" algn="l">
                        <a:lnSpc>
                          <a:spcPct val="115000"/>
                        </a:lnSpc>
                        <a:spcBef>
                          <a:spcPts val="0"/>
                        </a:spcBef>
                        <a:spcAft>
                          <a:spcPts val="0"/>
                        </a:spcAft>
                      </a:pPr>
                      <a:endParaRPr lang="it-IT" sz="1400" dirty="0">
                        <a:solidFill>
                          <a:schemeClr val="bg1"/>
                        </a:solidFill>
                        <a:effectLst/>
                        <a:latin typeface="+mj-lt"/>
                        <a:ea typeface="Calibri"/>
                        <a:cs typeface="Calibri"/>
                      </a:endParaRPr>
                    </a:p>
                  </a:txBody>
                  <a:tcPr marL="10831" marR="10831"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2400" b="1" dirty="0">
                          <a:solidFill>
                            <a:srgbClr val="FF3F3F"/>
                          </a:solidFill>
                          <a:effectLst/>
                          <a:latin typeface="+mj-lt"/>
                        </a:rPr>
                        <a:t>BleeMACS</a:t>
                      </a:r>
                      <a:endParaRPr lang="it-IT" sz="2000" b="1" dirty="0">
                        <a:solidFill>
                          <a:srgbClr val="FF3F3F"/>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2400" b="1" dirty="0">
                          <a:solidFill>
                            <a:srgbClr val="FF3F3F"/>
                          </a:solidFill>
                          <a:effectLst/>
                          <a:latin typeface="+mj-lt"/>
                        </a:rPr>
                        <a:t>DAPT</a:t>
                      </a:r>
                      <a:endParaRPr lang="it-IT" sz="2000" b="1" dirty="0">
                        <a:solidFill>
                          <a:srgbClr val="FF3F3F"/>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2400" b="1" dirty="0">
                          <a:solidFill>
                            <a:srgbClr val="FF3F3F"/>
                          </a:solidFill>
                          <a:effectLst/>
                          <a:latin typeface="+mj-lt"/>
                        </a:rPr>
                        <a:t>PARIS</a:t>
                      </a:r>
                      <a:endParaRPr lang="it-IT" sz="2000" b="1" dirty="0">
                        <a:solidFill>
                          <a:srgbClr val="FF3F3F"/>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2400" b="1" dirty="0">
                          <a:solidFill>
                            <a:srgbClr val="FF3F3F"/>
                          </a:solidFill>
                          <a:effectLst/>
                          <a:latin typeface="+mj-lt"/>
                        </a:rPr>
                        <a:t>PRECISE-DAPT</a:t>
                      </a:r>
                      <a:endParaRPr lang="it-IT" sz="2000" b="1" dirty="0">
                        <a:solidFill>
                          <a:srgbClr val="FF3F3F"/>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34580">
                <a:tc>
                  <a:txBody>
                    <a:bodyPr/>
                    <a:lstStyle/>
                    <a:p>
                      <a:pPr marL="0" marR="0" algn="l">
                        <a:lnSpc>
                          <a:spcPct val="115000"/>
                        </a:lnSpc>
                        <a:spcBef>
                          <a:spcPts val="0"/>
                        </a:spcBef>
                        <a:spcAft>
                          <a:spcPts val="0"/>
                        </a:spcAft>
                      </a:pPr>
                      <a:r>
                        <a:rPr lang="it-IT" sz="1800" b="1" dirty="0" smtClean="0">
                          <a:solidFill>
                            <a:schemeClr val="bg1"/>
                          </a:solidFill>
                          <a:effectLst/>
                          <a:latin typeface="+mj-lt"/>
                        </a:rPr>
                        <a:t>Year of publication</a:t>
                      </a:r>
                      <a:endParaRPr lang="it-IT" sz="1800" b="1" dirty="0">
                        <a:solidFill>
                          <a:schemeClr val="bg1"/>
                        </a:solidFill>
                        <a:effectLst/>
                        <a:latin typeface="+mj-lt"/>
                        <a:ea typeface="Calibri"/>
                        <a:cs typeface="Calibri"/>
                      </a:endParaRPr>
                    </a:p>
                  </a:txBody>
                  <a:tcPr marL="10831" marR="10831"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2018</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2016</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2016</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a:solidFill>
                            <a:schemeClr val="bg1"/>
                          </a:solidFill>
                          <a:effectLst/>
                          <a:latin typeface="+mj-lt"/>
                        </a:rPr>
                        <a:t>2017</a:t>
                      </a:r>
                      <a:endParaRPr lang="it-IT" sz="1400">
                        <a:solidFill>
                          <a:schemeClr val="bg1"/>
                        </a:solidFill>
                        <a:effectLst/>
                        <a:latin typeface="+mj-lt"/>
                        <a:ea typeface="Calibri"/>
                        <a:cs typeface="Calibri"/>
                      </a:endParaRPr>
                    </a:p>
                  </a:txBody>
                  <a:tcPr marL="10831" marR="108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7265">
                <a:tc>
                  <a:txBody>
                    <a:bodyPr/>
                    <a:lstStyle/>
                    <a:p>
                      <a:pPr marL="0" marR="0" algn="l">
                        <a:lnSpc>
                          <a:spcPct val="115000"/>
                        </a:lnSpc>
                        <a:spcBef>
                          <a:spcPts val="0"/>
                        </a:spcBef>
                        <a:spcAft>
                          <a:spcPts val="0"/>
                        </a:spcAft>
                      </a:pPr>
                      <a:r>
                        <a:rPr lang="it-IT" sz="1800" b="1" dirty="0">
                          <a:solidFill>
                            <a:schemeClr val="bg1"/>
                          </a:solidFill>
                          <a:effectLst/>
                          <a:latin typeface="+mj-lt"/>
                        </a:rPr>
                        <a:t>Patients, n</a:t>
                      </a:r>
                      <a:endParaRPr lang="it-IT" sz="1800" b="1"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a:solidFill>
                            <a:schemeClr val="bg1"/>
                          </a:solidFill>
                          <a:effectLst/>
                          <a:latin typeface="+mj-lt"/>
                        </a:rPr>
                        <a:t>15401</a:t>
                      </a:r>
                      <a:endParaRPr lang="it-IT" sz="140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a:solidFill>
                            <a:schemeClr val="bg1"/>
                          </a:solidFill>
                          <a:effectLst/>
                          <a:latin typeface="+mj-lt"/>
                        </a:rPr>
                        <a:t>11648</a:t>
                      </a:r>
                      <a:endParaRPr lang="it-IT" sz="140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a:solidFill>
                            <a:schemeClr val="bg1"/>
                          </a:solidFill>
                          <a:effectLst/>
                          <a:latin typeface="+mj-lt"/>
                        </a:rPr>
                        <a:t>4190</a:t>
                      </a:r>
                      <a:endParaRPr lang="it-IT" sz="140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14963</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781663">
                <a:tc>
                  <a:txBody>
                    <a:bodyPr/>
                    <a:lstStyle/>
                    <a:p>
                      <a:pPr marL="0" marR="0" algn="l">
                        <a:lnSpc>
                          <a:spcPct val="115000"/>
                        </a:lnSpc>
                        <a:spcBef>
                          <a:spcPts val="0"/>
                        </a:spcBef>
                        <a:spcAft>
                          <a:spcPts val="0"/>
                        </a:spcAft>
                      </a:pPr>
                      <a:r>
                        <a:rPr lang="it-IT" sz="1800" b="1" dirty="0">
                          <a:solidFill>
                            <a:schemeClr val="bg1"/>
                          </a:solidFill>
                          <a:effectLst/>
                          <a:latin typeface="+mj-lt"/>
                        </a:rPr>
                        <a:t>Patient population</a:t>
                      </a:r>
                      <a:endParaRPr lang="it-IT" sz="1800" b="1"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ACS </a:t>
                      </a:r>
                      <a:r>
                        <a:rPr lang="it-IT" sz="1400" dirty="0" smtClean="0">
                          <a:solidFill>
                            <a:schemeClr val="bg1"/>
                          </a:solidFill>
                          <a:effectLst/>
                          <a:latin typeface="+mj-lt"/>
                        </a:rPr>
                        <a:t>undergoing PCI</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smtClean="0">
                          <a:solidFill>
                            <a:schemeClr val="bg1"/>
                          </a:solidFill>
                          <a:effectLst/>
                          <a:latin typeface="+mj-lt"/>
                        </a:rPr>
                        <a:t>Stable event-free 12</a:t>
                      </a:r>
                      <a:r>
                        <a:rPr lang="it-IT" sz="1400" baseline="0" dirty="0" smtClean="0">
                          <a:solidFill>
                            <a:schemeClr val="bg1"/>
                          </a:solidFill>
                          <a:effectLst/>
                          <a:latin typeface="+mj-lt"/>
                        </a:rPr>
                        <a:t> </a:t>
                      </a:r>
                      <a:r>
                        <a:rPr lang="it-IT" sz="1400" dirty="0" smtClean="0">
                          <a:solidFill>
                            <a:schemeClr val="bg1"/>
                          </a:solidFill>
                          <a:effectLst/>
                          <a:latin typeface="+mj-lt"/>
                        </a:rPr>
                        <a:t>months after PCI</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stableand </a:t>
                      </a:r>
                      <a:r>
                        <a:rPr lang="it-IT" sz="1400" dirty="0" smtClean="0">
                          <a:solidFill>
                            <a:schemeClr val="bg1"/>
                          </a:solidFill>
                          <a:effectLst/>
                          <a:latin typeface="+mj-lt"/>
                        </a:rPr>
                        <a:t>unstable undergoing PCI</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smtClean="0">
                          <a:solidFill>
                            <a:schemeClr val="bg1"/>
                          </a:solidFill>
                          <a:effectLst/>
                          <a:latin typeface="+mj-lt"/>
                        </a:rPr>
                        <a:t>Stable and unstable undergoing PCI</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222137">
                <a:tc>
                  <a:txBody>
                    <a:bodyPr/>
                    <a:lstStyle/>
                    <a:p>
                      <a:pPr marL="0" marR="0" algn="l">
                        <a:lnSpc>
                          <a:spcPct val="115000"/>
                        </a:lnSpc>
                        <a:spcBef>
                          <a:spcPts val="0"/>
                        </a:spcBef>
                        <a:spcAft>
                          <a:spcPts val="0"/>
                        </a:spcAft>
                      </a:pPr>
                      <a:r>
                        <a:rPr lang="it-IT" sz="1800" b="1" dirty="0">
                          <a:solidFill>
                            <a:schemeClr val="bg1"/>
                          </a:solidFill>
                          <a:effectLst/>
                          <a:latin typeface="+mj-lt"/>
                        </a:rPr>
                        <a:t>Bleeding outcome</a:t>
                      </a:r>
                      <a:endParaRPr lang="it-IT" sz="1800" b="1"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smtClean="0">
                          <a:solidFill>
                            <a:schemeClr val="bg1"/>
                          </a:solidFill>
                          <a:effectLst/>
                          <a:latin typeface="+mj-lt"/>
                        </a:rPr>
                        <a:t>Serious spontaneous bleeding at 1 </a:t>
                      </a:r>
                      <a:r>
                        <a:rPr lang="it-IT" sz="1400" dirty="0">
                          <a:solidFill>
                            <a:schemeClr val="bg1"/>
                          </a:solidFill>
                          <a:effectLst/>
                          <a:latin typeface="+mj-lt"/>
                        </a:rPr>
                        <a:t>year</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Major </a:t>
                      </a:r>
                      <a:r>
                        <a:rPr lang="it-IT" sz="1400" dirty="0" smtClean="0">
                          <a:solidFill>
                            <a:schemeClr val="bg1"/>
                          </a:solidFill>
                          <a:effectLst/>
                          <a:latin typeface="+mj-lt"/>
                        </a:rPr>
                        <a:t>bleeding between 12 </a:t>
                      </a:r>
                      <a:r>
                        <a:rPr lang="it-IT" sz="1400" dirty="0">
                          <a:solidFill>
                            <a:schemeClr val="bg1"/>
                          </a:solidFill>
                          <a:effectLst/>
                          <a:latin typeface="+mj-lt"/>
                        </a:rPr>
                        <a:t>and 30 </a:t>
                      </a:r>
                      <a:r>
                        <a:rPr lang="it-IT" sz="1400" dirty="0" smtClean="0">
                          <a:solidFill>
                            <a:schemeClr val="bg1"/>
                          </a:solidFill>
                          <a:effectLst/>
                          <a:latin typeface="+mj-lt"/>
                        </a:rPr>
                        <a:t>months after PCI</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Major </a:t>
                      </a:r>
                      <a:r>
                        <a:rPr lang="it-IT" sz="1400" dirty="0" smtClean="0">
                          <a:solidFill>
                            <a:schemeClr val="bg1"/>
                          </a:solidFill>
                          <a:effectLst/>
                          <a:latin typeface="+mj-lt"/>
                        </a:rPr>
                        <a:t>bleeding over </a:t>
                      </a:r>
                      <a:r>
                        <a:rPr lang="it-IT" sz="1400" dirty="0">
                          <a:solidFill>
                            <a:schemeClr val="bg1"/>
                          </a:solidFill>
                          <a:effectLst/>
                          <a:latin typeface="+mj-lt"/>
                        </a:rPr>
                        <a:t>2 years</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solidFill>
                            <a:schemeClr val="bg1"/>
                          </a:solidFill>
                          <a:effectLst/>
                          <a:latin typeface="+mj-lt"/>
                        </a:rPr>
                        <a:t>Major or minor </a:t>
                      </a:r>
                      <a:r>
                        <a:rPr lang="en-US" sz="1400" dirty="0" smtClean="0">
                          <a:solidFill>
                            <a:schemeClr val="bg1"/>
                          </a:solidFill>
                          <a:effectLst/>
                          <a:latin typeface="+mj-lt"/>
                        </a:rPr>
                        <a:t>bleeding out-of-hospital </a:t>
                      </a:r>
                      <a:r>
                        <a:rPr lang="en-US" sz="1400" dirty="0">
                          <a:solidFill>
                            <a:schemeClr val="bg1"/>
                          </a:solidFill>
                          <a:effectLst/>
                          <a:latin typeface="+mj-lt"/>
                        </a:rPr>
                        <a:t>(≥7 </a:t>
                      </a:r>
                      <a:r>
                        <a:rPr lang="en-US" sz="1400" dirty="0" smtClean="0">
                          <a:solidFill>
                            <a:schemeClr val="bg1"/>
                          </a:solidFill>
                          <a:effectLst/>
                          <a:latin typeface="+mj-lt"/>
                        </a:rPr>
                        <a:t>days after PCI</a:t>
                      </a:r>
                      <a:r>
                        <a:rPr lang="en-US" sz="1400" dirty="0">
                          <a:solidFill>
                            <a:schemeClr val="bg1"/>
                          </a:solidFill>
                          <a:effectLst/>
                          <a:latin typeface="+mj-lt"/>
                        </a:rPr>
                        <a:t>), </a:t>
                      </a:r>
                      <a:endParaRPr lang="en-US" sz="1400" dirty="0" smtClean="0">
                        <a:solidFill>
                          <a:schemeClr val="bg1"/>
                        </a:solidFill>
                        <a:effectLst/>
                        <a:latin typeface="+mj-lt"/>
                      </a:endParaRPr>
                    </a:p>
                    <a:p>
                      <a:pPr marL="0" marR="0" algn="ctr">
                        <a:lnSpc>
                          <a:spcPct val="115000"/>
                        </a:lnSpc>
                        <a:spcBef>
                          <a:spcPts val="0"/>
                        </a:spcBef>
                        <a:spcAft>
                          <a:spcPts val="0"/>
                        </a:spcAft>
                      </a:pPr>
                      <a:r>
                        <a:rPr lang="en-US" sz="1400" dirty="0" smtClean="0">
                          <a:solidFill>
                            <a:schemeClr val="bg1"/>
                          </a:solidFill>
                          <a:effectLst/>
                          <a:latin typeface="+mj-lt"/>
                        </a:rPr>
                        <a:t>median follow-up </a:t>
                      </a:r>
                      <a:r>
                        <a:rPr lang="en-US" sz="1400" dirty="0">
                          <a:solidFill>
                            <a:schemeClr val="bg1"/>
                          </a:solidFill>
                          <a:effectLst/>
                          <a:latin typeface="+mj-lt"/>
                        </a:rPr>
                        <a:t>552 days</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702188">
                <a:tc>
                  <a:txBody>
                    <a:bodyPr/>
                    <a:lstStyle/>
                    <a:p>
                      <a:pPr marL="0" marR="0" algn="l">
                        <a:lnSpc>
                          <a:spcPct val="115000"/>
                        </a:lnSpc>
                        <a:spcBef>
                          <a:spcPts val="0"/>
                        </a:spcBef>
                        <a:spcAft>
                          <a:spcPts val="0"/>
                        </a:spcAft>
                      </a:pPr>
                      <a:r>
                        <a:rPr lang="it-IT" sz="1800" b="1" dirty="0" smtClean="0">
                          <a:solidFill>
                            <a:schemeClr val="bg1"/>
                          </a:solidFill>
                          <a:effectLst/>
                          <a:latin typeface="+mj-lt"/>
                        </a:rPr>
                        <a:t>Bleeding def</a:t>
                      </a:r>
                      <a:endParaRPr lang="it-IT" sz="1800" b="1"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smtClean="0">
                          <a:solidFill>
                            <a:schemeClr val="bg1"/>
                          </a:solidFill>
                          <a:effectLst/>
                          <a:latin typeface="+mj-lt"/>
                        </a:rPr>
                        <a:t>Protocol </a:t>
                      </a:r>
                    </a:p>
                    <a:p>
                      <a:pPr marL="0" marR="0" algn="ctr">
                        <a:lnSpc>
                          <a:spcPct val="115000"/>
                        </a:lnSpc>
                        <a:spcBef>
                          <a:spcPts val="0"/>
                        </a:spcBef>
                        <a:spcAft>
                          <a:spcPts val="0"/>
                        </a:spcAft>
                      </a:pPr>
                      <a:r>
                        <a:rPr lang="it-IT" sz="1400" dirty="0" smtClean="0">
                          <a:solidFill>
                            <a:schemeClr val="bg1"/>
                          </a:solidFill>
                          <a:effectLst/>
                          <a:latin typeface="+mj-lt"/>
                        </a:rPr>
                        <a:t>definition</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GUSTO </a:t>
                      </a:r>
                      <a:endParaRPr lang="it-IT" sz="1400" dirty="0" smtClean="0">
                        <a:solidFill>
                          <a:schemeClr val="bg1"/>
                        </a:solidFill>
                        <a:effectLst/>
                        <a:latin typeface="+mj-lt"/>
                      </a:endParaRPr>
                    </a:p>
                    <a:p>
                      <a:pPr marL="0" marR="0" algn="ctr">
                        <a:lnSpc>
                          <a:spcPct val="115000"/>
                        </a:lnSpc>
                        <a:spcBef>
                          <a:spcPts val="0"/>
                        </a:spcBef>
                        <a:spcAft>
                          <a:spcPts val="0"/>
                        </a:spcAft>
                      </a:pPr>
                      <a:r>
                        <a:rPr lang="it-IT" sz="1400" dirty="0" smtClean="0">
                          <a:solidFill>
                            <a:schemeClr val="bg1"/>
                          </a:solidFill>
                          <a:effectLst/>
                          <a:latin typeface="+mj-lt"/>
                        </a:rPr>
                        <a:t>definition</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BARC </a:t>
                      </a:r>
                      <a:endParaRPr lang="it-IT" sz="1400" dirty="0" smtClean="0">
                        <a:solidFill>
                          <a:schemeClr val="bg1"/>
                        </a:solidFill>
                        <a:effectLst/>
                        <a:latin typeface="+mj-lt"/>
                      </a:endParaRPr>
                    </a:p>
                    <a:p>
                      <a:pPr marL="0" marR="0" algn="ctr">
                        <a:lnSpc>
                          <a:spcPct val="115000"/>
                        </a:lnSpc>
                        <a:spcBef>
                          <a:spcPts val="0"/>
                        </a:spcBef>
                        <a:spcAft>
                          <a:spcPts val="0"/>
                        </a:spcAft>
                      </a:pPr>
                      <a:r>
                        <a:rPr lang="it-IT" sz="1400" dirty="0" smtClean="0">
                          <a:solidFill>
                            <a:schemeClr val="bg1"/>
                          </a:solidFill>
                          <a:effectLst/>
                          <a:latin typeface="+mj-lt"/>
                        </a:rPr>
                        <a:t>definition</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a:solidFill>
                            <a:schemeClr val="bg1"/>
                          </a:solidFill>
                          <a:effectLst/>
                          <a:latin typeface="+mj-lt"/>
                        </a:rPr>
                        <a:t>TIMI </a:t>
                      </a:r>
                      <a:endParaRPr lang="it-IT" sz="1400" dirty="0" smtClean="0">
                        <a:solidFill>
                          <a:schemeClr val="bg1"/>
                        </a:solidFill>
                        <a:effectLst/>
                        <a:latin typeface="+mj-lt"/>
                      </a:endParaRPr>
                    </a:p>
                    <a:p>
                      <a:pPr marL="0" marR="0" algn="ctr">
                        <a:lnSpc>
                          <a:spcPct val="115000"/>
                        </a:lnSpc>
                        <a:spcBef>
                          <a:spcPts val="0"/>
                        </a:spcBef>
                        <a:spcAft>
                          <a:spcPts val="0"/>
                        </a:spcAft>
                      </a:pPr>
                      <a:r>
                        <a:rPr lang="it-IT" sz="1400" dirty="0" smtClean="0">
                          <a:solidFill>
                            <a:schemeClr val="bg1"/>
                          </a:solidFill>
                          <a:effectLst/>
                          <a:latin typeface="+mj-lt"/>
                        </a:rPr>
                        <a:t>definition</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702188">
                <a:tc>
                  <a:txBody>
                    <a:bodyPr/>
                    <a:lstStyle/>
                    <a:p>
                      <a:pPr marL="0" marR="0" algn="l">
                        <a:lnSpc>
                          <a:spcPct val="115000"/>
                        </a:lnSpc>
                        <a:spcBef>
                          <a:spcPts val="0"/>
                        </a:spcBef>
                        <a:spcAft>
                          <a:spcPts val="0"/>
                        </a:spcAft>
                      </a:pPr>
                      <a:r>
                        <a:rPr lang="en-US" sz="1800" b="1" dirty="0" smtClean="0">
                          <a:solidFill>
                            <a:schemeClr val="bg1"/>
                          </a:solidFill>
                          <a:effectLst/>
                          <a:latin typeface="+mj-lt"/>
                          <a:ea typeface="Calibri"/>
                          <a:cs typeface="Calibri"/>
                        </a:rPr>
                        <a:t>External validation</a:t>
                      </a:r>
                    </a:p>
                    <a:p>
                      <a:pPr marL="0" marR="0" algn="l">
                        <a:lnSpc>
                          <a:spcPct val="115000"/>
                        </a:lnSpc>
                        <a:spcBef>
                          <a:spcPts val="0"/>
                        </a:spcBef>
                        <a:spcAft>
                          <a:spcPts val="0"/>
                        </a:spcAft>
                      </a:pPr>
                      <a:r>
                        <a:rPr lang="en-US" sz="1800" b="1" dirty="0" smtClean="0">
                          <a:solidFill>
                            <a:schemeClr val="bg1"/>
                          </a:solidFill>
                          <a:effectLst/>
                          <a:latin typeface="+mj-lt"/>
                          <a:ea typeface="Calibri"/>
                          <a:cs typeface="Calibri"/>
                        </a:rPr>
                        <a:t>(c-statistic)</a:t>
                      </a:r>
                      <a:endParaRPr lang="it-IT" sz="1800" b="1"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it-IT" sz="1400" dirty="0" smtClean="0">
                          <a:solidFill>
                            <a:schemeClr val="bg1"/>
                          </a:solidFill>
                          <a:effectLst/>
                          <a:latin typeface="+mj-lt"/>
                          <a:ea typeface="Calibri"/>
                          <a:cs typeface="Calibri"/>
                        </a:rPr>
                        <a:t>AUC=0.65 ACS_PCI </a:t>
                      </a:r>
                    </a:p>
                    <a:p>
                      <a:pPr marL="0" marR="0" algn="ctr">
                        <a:lnSpc>
                          <a:spcPct val="115000"/>
                        </a:lnSpc>
                        <a:spcBef>
                          <a:spcPts val="0"/>
                        </a:spcBef>
                        <a:spcAft>
                          <a:spcPts val="0"/>
                        </a:spcAft>
                      </a:pPr>
                      <a:r>
                        <a:rPr lang="it-IT" sz="1400" dirty="0" smtClean="0">
                          <a:solidFill>
                            <a:schemeClr val="bg1"/>
                          </a:solidFill>
                          <a:effectLst/>
                          <a:latin typeface="+mj-lt"/>
                          <a:ea typeface="Calibri"/>
                          <a:cs typeface="Calibri"/>
                        </a:rPr>
                        <a:t>and 0.63 ACS</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smtClean="0">
                          <a:solidFill>
                            <a:schemeClr val="bg1"/>
                          </a:solidFill>
                          <a:effectLst/>
                          <a:latin typeface="+mj-lt"/>
                          <a:ea typeface="Calibri"/>
                          <a:cs typeface="Calibri"/>
                        </a:rPr>
                        <a:t>AUC:</a:t>
                      </a:r>
                      <a:r>
                        <a:rPr lang="en-US" sz="1400" baseline="0" dirty="0" smtClean="0">
                          <a:solidFill>
                            <a:schemeClr val="bg1"/>
                          </a:solidFill>
                          <a:effectLst/>
                          <a:latin typeface="+mj-lt"/>
                          <a:ea typeface="Calibri"/>
                          <a:cs typeface="Calibri"/>
                        </a:rPr>
                        <a:t> 0.64 (bleeding)</a:t>
                      </a:r>
                    </a:p>
                    <a:p>
                      <a:pPr marL="0" marR="0" algn="ctr">
                        <a:lnSpc>
                          <a:spcPct val="115000"/>
                        </a:lnSpc>
                        <a:spcBef>
                          <a:spcPts val="0"/>
                        </a:spcBef>
                        <a:spcAft>
                          <a:spcPts val="0"/>
                        </a:spcAft>
                      </a:pPr>
                      <a:r>
                        <a:rPr lang="en-US" sz="1400" baseline="0" dirty="0" smtClean="0">
                          <a:solidFill>
                            <a:schemeClr val="bg1"/>
                          </a:solidFill>
                          <a:effectLst/>
                          <a:latin typeface="+mj-lt"/>
                          <a:ea typeface="Calibri"/>
                          <a:cs typeface="Calibri"/>
                        </a:rPr>
                        <a:t>AUC:0.64 (ischemia)</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32" rtl="0" eaLnBrk="1" fontAlgn="auto" latinLnBrk="0" hangingPunct="1">
                        <a:lnSpc>
                          <a:spcPct val="115000"/>
                        </a:lnSpc>
                        <a:spcBef>
                          <a:spcPts val="0"/>
                        </a:spcBef>
                        <a:spcAft>
                          <a:spcPts val="0"/>
                        </a:spcAft>
                        <a:buClrTx/>
                        <a:buSzTx/>
                        <a:buFontTx/>
                        <a:buNone/>
                        <a:tabLst/>
                        <a:defRPr/>
                      </a:pPr>
                      <a:r>
                        <a:rPr lang="en-US" sz="1400" kern="1200" dirty="0" smtClean="0">
                          <a:solidFill>
                            <a:schemeClr val="bg1"/>
                          </a:solidFill>
                          <a:effectLst/>
                          <a:latin typeface="+mn-lt"/>
                          <a:ea typeface="Calibri"/>
                          <a:cs typeface="Calibri"/>
                        </a:rPr>
                        <a:t>AUC:</a:t>
                      </a:r>
                      <a:r>
                        <a:rPr lang="en-US" sz="1400" kern="1200" baseline="0" dirty="0" smtClean="0">
                          <a:solidFill>
                            <a:schemeClr val="bg1"/>
                          </a:solidFill>
                          <a:effectLst/>
                          <a:latin typeface="+mn-lt"/>
                          <a:ea typeface="Calibri"/>
                          <a:cs typeface="Calibri"/>
                        </a:rPr>
                        <a:t> 0.64 (bleeding)</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smtClean="0">
                          <a:solidFill>
                            <a:schemeClr val="bg1"/>
                          </a:solidFill>
                          <a:effectLst/>
                          <a:latin typeface="+mj-lt"/>
                          <a:ea typeface="Calibri"/>
                          <a:cs typeface="Calibri"/>
                        </a:rPr>
                        <a:t>AUC: 0.66 and 0.70</a:t>
                      </a:r>
                      <a:endParaRPr lang="it-IT" sz="1400" dirty="0">
                        <a:solidFill>
                          <a:schemeClr val="bg1"/>
                        </a:solidFill>
                        <a:effectLst/>
                        <a:latin typeface="+mj-lt"/>
                        <a:ea typeface="Calibri"/>
                        <a:cs typeface="Calibri"/>
                      </a:endParaRPr>
                    </a:p>
                  </a:txBody>
                  <a:tcPr marL="10831" marR="10831"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6" name="Rectangle 5"/>
          <p:cNvSpPr/>
          <p:nvPr/>
        </p:nvSpPr>
        <p:spPr bwMode="auto">
          <a:xfrm>
            <a:off x="338674" y="4524809"/>
            <a:ext cx="11356021" cy="565785"/>
          </a:xfrm>
          <a:prstGeom prst="rect">
            <a:avLst/>
          </a:prstGeom>
          <a:solidFill>
            <a:srgbClr val="FFFF00">
              <a:alpha val="26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smtClean="0">
              <a:ln>
                <a:noFill/>
              </a:ln>
              <a:solidFill>
                <a:srgbClr val="FFCC99"/>
              </a:solidFill>
              <a:latin typeface="Arial" charset="0"/>
              <a:ea typeface="ヒラギノ角ゴ Pro W3" pitchFamily="-111" charset="-128"/>
            </a:endParaRPr>
          </a:p>
        </p:txBody>
      </p:sp>
      <p:sp>
        <p:nvSpPr>
          <p:cNvPr id="8" name="Rectangle 7"/>
          <p:cNvSpPr/>
          <p:nvPr/>
        </p:nvSpPr>
        <p:spPr bwMode="auto">
          <a:xfrm>
            <a:off x="338674" y="5182319"/>
            <a:ext cx="11356021" cy="622364"/>
          </a:xfrm>
          <a:prstGeom prst="rect">
            <a:avLst/>
          </a:prstGeom>
          <a:solidFill>
            <a:srgbClr val="FFFF00">
              <a:alpha val="26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smtClean="0">
              <a:ln>
                <a:noFill/>
              </a:ln>
              <a:solidFill>
                <a:srgbClr val="FFCC99"/>
              </a:solidFill>
              <a:latin typeface="Arial" charset="0"/>
              <a:ea typeface="ヒラギノ角ゴ Pro W3" pitchFamily="-111" charset="-128"/>
            </a:endParaRPr>
          </a:p>
        </p:txBody>
      </p:sp>
    </p:spTree>
    <p:extLst>
      <p:ext uri="{BB962C8B-B14F-4D97-AF65-F5344CB8AC3E}">
        <p14:creationId xmlns:p14="http://schemas.microsoft.com/office/powerpoint/2010/main" val="34350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6929"/>
            <a:ext cx="12192000" cy="6440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FFC000"/>
                </a:solidFill>
                <a:latin typeface="Calibri" panose="020F0502020204030204" pitchFamily="34" charset="0"/>
              </a:rPr>
              <a:t>Risk Stratification Approach</a:t>
            </a:r>
            <a:endParaRPr lang="en-US" sz="4800" b="1" dirty="0">
              <a:solidFill>
                <a:srgbClr val="FFC000"/>
              </a:solidFill>
              <a:latin typeface="Calibri" panose="020F0502020204030204" pitchFamily="34" charset="0"/>
            </a:endParaRPr>
          </a:p>
        </p:txBody>
      </p:sp>
      <p:grpSp>
        <p:nvGrpSpPr>
          <p:cNvPr id="5" name="Group 2"/>
          <p:cNvGrpSpPr>
            <a:grpSpLocks/>
          </p:cNvGrpSpPr>
          <p:nvPr/>
        </p:nvGrpSpPr>
        <p:grpSpPr bwMode="auto">
          <a:xfrm>
            <a:off x="1126345" y="921757"/>
            <a:ext cx="2601057" cy="1541682"/>
            <a:chOff x="448" y="912"/>
            <a:chExt cx="1231" cy="804"/>
          </a:xfrm>
        </p:grpSpPr>
        <p:grpSp>
          <p:nvGrpSpPr>
            <p:cNvPr id="6" name="Group 213"/>
            <p:cNvGrpSpPr>
              <a:grpSpLocks noChangeAspect="1"/>
            </p:cNvGrpSpPr>
            <p:nvPr/>
          </p:nvGrpSpPr>
          <p:grpSpPr bwMode="auto">
            <a:xfrm>
              <a:off x="448" y="912"/>
              <a:ext cx="290" cy="804"/>
              <a:chOff x="2064" y="960"/>
              <a:chExt cx="140" cy="346"/>
            </a:xfrm>
            <a:solidFill>
              <a:srgbClr val="26FF2F"/>
            </a:solidFill>
          </p:grpSpPr>
          <p:sp>
            <p:nvSpPr>
              <p:cNvPr id="8" name="Freeform 2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9" name="Freeform 2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sp>
          <p:nvSpPr>
            <p:cNvPr id="7" name="TextBox 244"/>
            <p:cNvSpPr txBox="1">
              <a:spLocks noChangeArrowheads="1"/>
            </p:cNvSpPr>
            <p:nvPr/>
          </p:nvSpPr>
          <p:spPr bwMode="auto">
            <a:xfrm>
              <a:off x="660" y="1153"/>
              <a:ext cx="101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rgbClr val="FFCC99"/>
                  </a:solidFill>
                  <a:latin typeface="Arial" pitchFamily="34" charset="0"/>
                  <a:ea typeface="ヒラギノ角ゴ Pro W3" pitchFamily="112" charset="-128"/>
                </a:defRPr>
              </a:lvl1pPr>
              <a:lvl2pPr marL="742950" indent="-285750" eaLnBrk="0" hangingPunct="0">
                <a:defRPr i="1">
                  <a:solidFill>
                    <a:srgbClr val="FFCC99"/>
                  </a:solidFill>
                  <a:latin typeface="Arial" pitchFamily="34" charset="0"/>
                  <a:ea typeface="ヒラギノ角ゴ Pro W3" pitchFamily="112" charset="-128"/>
                </a:defRPr>
              </a:lvl2pPr>
              <a:lvl3pPr marL="1143000" indent="-228600" eaLnBrk="0" hangingPunct="0">
                <a:defRPr i="1">
                  <a:solidFill>
                    <a:srgbClr val="FFCC99"/>
                  </a:solidFill>
                  <a:latin typeface="Arial" pitchFamily="34" charset="0"/>
                  <a:ea typeface="ヒラギノ角ゴ Pro W3" pitchFamily="112" charset="-128"/>
                </a:defRPr>
              </a:lvl3pPr>
              <a:lvl4pPr marL="1600200" indent="-228600" eaLnBrk="0" hangingPunct="0">
                <a:defRPr i="1">
                  <a:solidFill>
                    <a:srgbClr val="FFCC99"/>
                  </a:solidFill>
                  <a:latin typeface="Arial" pitchFamily="34" charset="0"/>
                  <a:ea typeface="ヒラギノ角ゴ Pro W3" pitchFamily="112" charset="-128"/>
                </a:defRPr>
              </a:lvl4pPr>
              <a:lvl5pPr marL="2057400" indent="-228600" eaLnBrk="0" hangingPunct="0">
                <a:defRPr i="1">
                  <a:solidFill>
                    <a:srgbClr val="FFCC99"/>
                  </a:solidFill>
                  <a:latin typeface="Arial" pitchFamily="34" charset="0"/>
                  <a:ea typeface="ヒラギノ角ゴ Pro W3" pitchFamily="112" charset="-128"/>
                </a:defRPr>
              </a:lvl5pPr>
              <a:lvl6pPr marL="25146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6pPr>
              <a:lvl7pPr marL="29718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7pPr>
              <a:lvl8pPr marL="34290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8pPr>
              <a:lvl9pPr marL="38862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9pPr>
            </a:lstStyle>
            <a:p>
              <a:pPr algn="ctr">
                <a:spcBef>
                  <a:spcPct val="50000"/>
                </a:spcBef>
                <a:buClr>
                  <a:srgbClr val="FAFD00"/>
                </a:buClr>
                <a:buSzPct val="75000"/>
                <a:buFont typeface="Monotype Sorts"/>
                <a:buNone/>
              </a:pPr>
              <a:r>
                <a:rPr lang="en-US" sz="2000" b="0" i="0" dirty="0" smtClean="0">
                  <a:solidFill>
                    <a:schemeClr val="bg1"/>
                  </a:solidFill>
                  <a:latin typeface="+mn-lt"/>
                  <a:ea typeface="ＭＳ Ｐゴシック" pitchFamily="34" charset="-128"/>
                  <a:cs typeface="Arial" pitchFamily="34" charset="0"/>
                </a:rPr>
                <a:t>Low Risk</a:t>
              </a:r>
              <a:r>
                <a:rPr lang="en-US" sz="2000" b="0" i="0" dirty="0">
                  <a:solidFill>
                    <a:schemeClr val="bg1"/>
                  </a:solidFill>
                  <a:latin typeface="+mn-lt"/>
                  <a:ea typeface="ＭＳ Ｐゴシック" pitchFamily="34" charset="-128"/>
                  <a:cs typeface="Arial" pitchFamily="34" charset="0"/>
                </a:rPr>
                <a:t/>
              </a:r>
              <a:br>
                <a:rPr lang="en-US" sz="2000" b="0" i="0" dirty="0">
                  <a:solidFill>
                    <a:schemeClr val="bg1"/>
                  </a:solidFill>
                  <a:latin typeface="+mn-lt"/>
                  <a:ea typeface="ＭＳ Ｐゴシック" pitchFamily="34" charset="-128"/>
                  <a:cs typeface="Arial" pitchFamily="34" charset="0"/>
                </a:rPr>
              </a:br>
              <a:r>
                <a:rPr lang="en-US" sz="2000" b="0" i="0" dirty="0">
                  <a:solidFill>
                    <a:schemeClr val="bg1"/>
                  </a:solidFill>
                  <a:latin typeface="+mn-lt"/>
                  <a:ea typeface="ＭＳ Ｐゴシック" pitchFamily="34" charset="-128"/>
                  <a:cs typeface="Arial" pitchFamily="34" charset="0"/>
                </a:rPr>
                <a:t>Outcome</a:t>
              </a:r>
            </a:p>
          </p:txBody>
        </p:sp>
      </p:grpSp>
      <p:grpSp>
        <p:nvGrpSpPr>
          <p:cNvPr id="10" name="Group 5"/>
          <p:cNvGrpSpPr>
            <a:grpSpLocks/>
          </p:cNvGrpSpPr>
          <p:nvPr/>
        </p:nvGrpSpPr>
        <p:grpSpPr bwMode="auto">
          <a:xfrm>
            <a:off x="4586581" y="1078986"/>
            <a:ext cx="3000407" cy="1274117"/>
            <a:chOff x="2234" y="912"/>
            <a:chExt cx="1420" cy="804"/>
          </a:xfrm>
        </p:grpSpPr>
        <p:grpSp>
          <p:nvGrpSpPr>
            <p:cNvPr id="11" name="Group 213"/>
            <p:cNvGrpSpPr>
              <a:grpSpLocks noChangeAspect="1"/>
            </p:cNvGrpSpPr>
            <p:nvPr/>
          </p:nvGrpSpPr>
          <p:grpSpPr bwMode="auto">
            <a:xfrm>
              <a:off x="2234" y="912"/>
              <a:ext cx="290" cy="804"/>
              <a:chOff x="2064" y="960"/>
              <a:chExt cx="140" cy="346"/>
            </a:xfrm>
            <a:solidFill>
              <a:srgbClr val="FF6600"/>
            </a:solidFill>
          </p:grpSpPr>
          <p:sp>
            <p:nvSpPr>
              <p:cNvPr id="13" name="Freeform 2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4" name="Freeform 2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FF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sp>
          <p:nvSpPr>
            <p:cNvPr id="12" name="TextBox 245"/>
            <p:cNvSpPr txBox="1">
              <a:spLocks noChangeArrowheads="1"/>
            </p:cNvSpPr>
            <p:nvPr/>
          </p:nvSpPr>
          <p:spPr bwMode="auto">
            <a:xfrm>
              <a:off x="2491" y="1152"/>
              <a:ext cx="1163"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rgbClr val="FFCC99"/>
                  </a:solidFill>
                  <a:latin typeface="Arial" pitchFamily="34" charset="0"/>
                  <a:ea typeface="ヒラギノ角ゴ Pro W3" pitchFamily="112" charset="-128"/>
                </a:defRPr>
              </a:lvl1pPr>
              <a:lvl2pPr marL="742950" indent="-285750" eaLnBrk="0" hangingPunct="0">
                <a:defRPr i="1">
                  <a:solidFill>
                    <a:srgbClr val="FFCC99"/>
                  </a:solidFill>
                  <a:latin typeface="Arial" pitchFamily="34" charset="0"/>
                  <a:ea typeface="ヒラギノ角ゴ Pro W3" pitchFamily="112" charset="-128"/>
                </a:defRPr>
              </a:lvl2pPr>
              <a:lvl3pPr marL="1143000" indent="-228600" eaLnBrk="0" hangingPunct="0">
                <a:defRPr i="1">
                  <a:solidFill>
                    <a:srgbClr val="FFCC99"/>
                  </a:solidFill>
                  <a:latin typeface="Arial" pitchFamily="34" charset="0"/>
                  <a:ea typeface="ヒラギノ角ゴ Pro W3" pitchFamily="112" charset="-128"/>
                </a:defRPr>
              </a:lvl3pPr>
              <a:lvl4pPr marL="1600200" indent="-228600" eaLnBrk="0" hangingPunct="0">
                <a:defRPr i="1">
                  <a:solidFill>
                    <a:srgbClr val="FFCC99"/>
                  </a:solidFill>
                  <a:latin typeface="Arial" pitchFamily="34" charset="0"/>
                  <a:ea typeface="ヒラギノ角ゴ Pro W3" pitchFamily="112" charset="-128"/>
                </a:defRPr>
              </a:lvl4pPr>
              <a:lvl5pPr marL="2057400" indent="-228600" eaLnBrk="0" hangingPunct="0">
                <a:defRPr i="1">
                  <a:solidFill>
                    <a:srgbClr val="FFCC99"/>
                  </a:solidFill>
                  <a:latin typeface="Arial" pitchFamily="34" charset="0"/>
                  <a:ea typeface="ヒラギノ角ゴ Pro W3" pitchFamily="112" charset="-128"/>
                </a:defRPr>
              </a:lvl5pPr>
              <a:lvl6pPr marL="25146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6pPr>
              <a:lvl7pPr marL="29718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7pPr>
              <a:lvl8pPr marL="34290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8pPr>
              <a:lvl9pPr marL="38862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9pPr>
            </a:lstStyle>
            <a:p>
              <a:pPr algn="ctr">
                <a:spcBef>
                  <a:spcPct val="50000"/>
                </a:spcBef>
                <a:buClr>
                  <a:srgbClr val="FAFD00"/>
                </a:buClr>
                <a:buSzPct val="75000"/>
                <a:buFont typeface="Monotype Sorts"/>
                <a:buNone/>
              </a:pPr>
              <a:r>
                <a:rPr lang="en-US" sz="2000" b="0" i="0" dirty="0" smtClean="0">
                  <a:solidFill>
                    <a:schemeClr val="bg1"/>
                  </a:solidFill>
                  <a:latin typeface="+mn-lt"/>
                  <a:ea typeface="ＭＳ Ｐゴシック" pitchFamily="34" charset="-128"/>
                  <a:cs typeface="Arial" pitchFamily="34" charset="0"/>
                </a:rPr>
                <a:t>Intermediate Risk </a:t>
              </a:r>
              <a:r>
                <a:rPr lang="en-US" sz="2000" b="0" i="0" dirty="0">
                  <a:solidFill>
                    <a:schemeClr val="bg1"/>
                  </a:solidFill>
                  <a:latin typeface="+mn-lt"/>
                  <a:ea typeface="ＭＳ Ｐゴシック" pitchFamily="34" charset="-128"/>
                  <a:cs typeface="Arial" pitchFamily="34" charset="0"/>
                </a:rPr>
                <a:t>Outcome</a:t>
              </a:r>
            </a:p>
          </p:txBody>
        </p:sp>
      </p:grpSp>
      <p:grpSp>
        <p:nvGrpSpPr>
          <p:cNvPr id="15" name="Group 8"/>
          <p:cNvGrpSpPr>
            <a:grpSpLocks/>
          </p:cNvGrpSpPr>
          <p:nvPr/>
        </p:nvGrpSpPr>
        <p:grpSpPr bwMode="auto">
          <a:xfrm>
            <a:off x="8323181" y="1078986"/>
            <a:ext cx="2799676" cy="1274117"/>
            <a:chOff x="3880" y="912"/>
            <a:chExt cx="1325" cy="804"/>
          </a:xfrm>
        </p:grpSpPr>
        <p:grpSp>
          <p:nvGrpSpPr>
            <p:cNvPr id="16" name="Group 213"/>
            <p:cNvGrpSpPr>
              <a:grpSpLocks noChangeAspect="1"/>
            </p:cNvGrpSpPr>
            <p:nvPr/>
          </p:nvGrpSpPr>
          <p:grpSpPr bwMode="auto">
            <a:xfrm>
              <a:off x="3880" y="912"/>
              <a:ext cx="290" cy="804"/>
              <a:chOff x="2064" y="960"/>
              <a:chExt cx="140" cy="346"/>
            </a:xfrm>
            <a:solidFill>
              <a:srgbClr val="FF0000"/>
            </a:solidFill>
          </p:grpSpPr>
          <p:sp>
            <p:nvSpPr>
              <p:cNvPr id="18" name="Freeform 2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9" name="Freeform 2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sp>
          <p:nvSpPr>
            <p:cNvPr id="17" name="TextBox 246"/>
            <p:cNvSpPr txBox="1">
              <a:spLocks noChangeArrowheads="1"/>
            </p:cNvSpPr>
            <p:nvPr/>
          </p:nvSpPr>
          <p:spPr bwMode="auto">
            <a:xfrm>
              <a:off x="3925" y="1153"/>
              <a:ext cx="1280"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rgbClr val="FFCC99"/>
                  </a:solidFill>
                  <a:latin typeface="Arial" pitchFamily="34" charset="0"/>
                  <a:ea typeface="ヒラギノ角ゴ Pro W3" pitchFamily="112" charset="-128"/>
                </a:defRPr>
              </a:lvl1pPr>
              <a:lvl2pPr marL="742950" indent="-285750" eaLnBrk="0" hangingPunct="0">
                <a:defRPr i="1">
                  <a:solidFill>
                    <a:srgbClr val="FFCC99"/>
                  </a:solidFill>
                  <a:latin typeface="Arial" pitchFamily="34" charset="0"/>
                  <a:ea typeface="ヒラギノ角ゴ Pro W3" pitchFamily="112" charset="-128"/>
                </a:defRPr>
              </a:lvl2pPr>
              <a:lvl3pPr marL="1143000" indent="-228600" eaLnBrk="0" hangingPunct="0">
                <a:defRPr i="1">
                  <a:solidFill>
                    <a:srgbClr val="FFCC99"/>
                  </a:solidFill>
                  <a:latin typeface="Arial" pitchFamily="34" charset="0"/>
                  <a:ea typeface="ヒラギノ角ゴ Pro W3" pitchFamily="112" charset="-128"/>
                </a:defRPr>
              </a:lvl3pPr>
              <a:lvl4pPr marL="1600200" indent="-228600" eaLnBrk="0" hangingPunct="0">
                <a:defRPr i="1">
                  <a:solidFill>
                    <a:srgbClr val="FFCC99"/>
                  </a:solidFill>
                  <a:latin typeface="Arial" pitchFamily="34" charset="0"/>
                  <a:ea typeface="ヒラギノ角ゴ Pro W3" pitchFamily="112" charset="-128"/>
                </a:defRPr>
              </a:lvl4pPr>
              <a:lvl5pPr marL="2057400" indent="-228600" eaLnBrk="0" hangingPunct="0">
                <a:defRPr i="1">
                  <a:solidFill>
                    <a:srgbClr val="FFCC99"/>
                  </a:solidFill>
                  <a:latin typeface="Arial" pitchFamily="34" charset="0"/>
                  <a:ea typeface="ヒラギノ角ゴ Pro W3" pitchFamily="112" charset="-128"/>
                </a:defRPr>
              </a:lvl5pPr>
              <a:lvl6pPr marL="25146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6pPr>
              <a:lvl7pPr marL="29718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7pPr>
              <a:lvl8pPr marL="34290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8pPr>
              <a:lvl9pPr marL="38862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9pPr>
            </a:lstStyle>
            <a:p>
              <a:pPr algn="ctr">
                <a:spcBef>
                  <a:spcPct val="50000"/>
                </a:spcBef>
                <a:buClr>
                  <a:srgbClr val="FAFD00"/>
                </a:buClr>
                <a:buSzPct val="75000"/>
                <a:buFont typeface="Monotype Sorts"/>
                <a:buNone/>
              </a:pPr>
              <a:r>
                <a:rPr lang="en-US" sz="2000" b="0" i="0" dirty="0" smtClean="0">
                  <a:solidFill>
                    <a:schemeClr val="bg1"/>
                  </a:solidFill>
                  <a:latin typeface="+mn-lt"/>
                  <a:ea typeface="ＭＳ Ｐゴシック" pitchFamily="34" charset="-128"/>
                  <a:cs typeface="Arial" pitchFamily="34" charset="0"/>
                </a:rPr>
                <a:t>High Risk </a:t>
              </a:r>
              <a:r>
                <a:rPr lang="en-US" sz="2000" b="0" i="0" dirty="0">
                  <a:solidFill>
                    <a:schemeClr val="bg1"/>
                  </a:solidFill>
                  <a:latin typeface="+mn-lt"/>
                  <a:ea typeface="ＭＳ Ｐゴシック" pitchFamily="34" charset="-128"/>
                  <a:cs typeface="Arial" pitchFamily="34" charset="0"/>
                </a:rPr>
                <a:t/>
              </a:r>
              <a:br>
                <a:rPr lang="en-US" sz="2000" b="0" i="0" dirty="0">
                  <a:solidFill>
                    <a:schemeClr val="bg1"/>
                  </a:solidFill>
                  <a:latin typeface="+mn-lt"/>
                  <a:ea typeface="ＭＳ Ｐゴシック" pitchFamily="34" charset="-128"/>
                  <a:cs typeface="Arial" pitchFamily="34" charset="0"/>
                </a:rPr>
              </a:br>
              <a:r>
                <a:rPr lang="en-US" sz="2000" b="0" i="0" dirty="0">
                  <a:solidFill>
                    <a:schemeClr val="bg1"/>
                  </a:solidFill>
                  <a:latin typeface="+mn-lt"/>
                  <a:ea typeface="ＭＳ Ｐゴシック" pitchFamily="34" charset="-128"/>
                  <a:cs typeface="Arial" pitchFamily="34" charset="0"/>
                </a:rPr>
                <a:t>Outcome</a:t>
              </a:r>
            </a:p>
          </p:txBody>
        </p:sp>
      </p:grpSp>
      <p:grpSp>
        <p:nvGrpSpPr>
          <p:cNvPr id="20" name="Group 11"/>
          <p:cNvGrpSpPr>
            <a:grpSpLocks/>
          </p:cNvGrpSpPr>
          <p:nvPr/>
        </p:nvGrpSpPr>
        <p:grpSpPr bwMode="auto">
          <a:xfrm>
            <a:off x="817071" y="2742810"/>
            <a:ext cx="4959122" cy="3157919"/>
            <a:chOff x="247" y="2016"/>
            <a:chExt cx="2347" cy="2192"/>
          </a:xfrm>
        </p:grpSpPr>
        <p:sp>
          <p:nvSpPr>
            <p:cNvPr id="21" name="Freeform 5"/>
            <p:cNvSpPr>
              <a:spLocks noChangeAspect="1"/>
            </p:cNvSpPr>
            <p:nvPr/>
          </p:nvSpPr>
          <p:spPr bwMode="auto">
            <a:xfrm>
              <a:off x="1786" y="2977"/>
              <a:ext cx="99" cy="28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26FF2F"/>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nvGrpSpPr>
            <p:cNvPr id="22" name="Group 6"/>
            <p:cNvGrpSpPr>
              <a:grpSpLocks noChangeAspect="1"/>
            </p:cNvGrpSpPr>
            <p:nvPr/>
          </p:nvGrpSpPr>
          <p:grpSpPr bwMode="auto">
            <a:xfrm>
              <a:off x="428" y="2977"/>
              <a:ext cx="102" cy="280"/>
              <a:chOff x="2064" y="960"/>
              <a:chExt cx="140" cy="346"/>
            </a:xfrm>
          </p:grpSpPr>
          <p:sp>
            <p:nvSpPr>
              <p:cNvPr id="159"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2"/>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160" name="Freeform 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23" name="Group 9"/>
            <p:cNvGrpSpPr>
              <a:grpSpLocks noChangeAspect="1"/>
            </p:cNvGrpSpPr>
            <p:nvPr/>
          </p:nvGrpSpPr>
          <p:grpSpPr bwMode="auto">
            <a:xfrm>
              <a:off x="1412" y="2705"/>
              <a:ext cx="100" cy="280"/>
              <a:chOff x="2064" y="960"/>
              <a:chExt cx="140" cy="346"/>
            </a:xfrm>
          </p:grpSpPr>
          <p:sp>
            <p:nvSpPr>
              <p:cNvPr id="157"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158" name="Freeform 1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24" name="Group 12"/>
            <p:cNvGrpSpPr>
              <a:grpSpLocks noChangeAspect="1"/>
            </p:cNvGrpSpPr>
            <p:nvPr/>
          </p:nvGrpSpPr>
          <p:grpSpPr bwMode="auto">
            <a:xfrm>
              <a:off x="1694" y="3197"/>
              <a:ext cx="100" cy="280"/>
              <a:chOff x="2064" y="960"/>
              <a:chExt cx="140" cy="346"/>
            </a:xfrm>
            <a:solidFill>
              <a:srgbClr val="26FF2F"/>
            </a:solidFill>
          </p:grpSpPr>
          <p:sp>
            <p:nvSpPr>
              <p:cNvPr id="155"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56" name="Freeform 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25" name="Group 15"/>
            <p:cNvGrpSpPr>
              <a:grpSpLocks noChangeAspect="1"/>
            </p:cNvGrpSpPr>
            <p:nvPr/>
          </p:nvGrpSpPr>
          <p:grpSpPr bwMode="auto">
            <a:xfrm>
              <a:off x="544" y="3197"/>
              <a:ext cx="101" cy="280"/>
              <a:chOff x="2064" y="960"/>
              <a:chExt cx="140" cy="346"/>
            </a:xfrm>
            <a:solidFill>
              <a:srgbClr val="26FF2F"/>
            </a:solidFill>
          </p:grpSpPr>
          <p:sp>
            <p:nvSpPr>
              <p:cNvPr id="153"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54" name="Freeform 1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26" name="Group 18"/>
            <p:cNvGrpSpPr>
              <a:grpSpLocks noChangeAspect="1"/>
            </p:cNvGrpSpPr>
            <p:nvPr/>
          </p:nvGrpSpPr>
          <p:grpSpPr bwMode="auto">
            <a:xfrm>
              <a:off x="549" y="3503"/>
              <a:ext cx="101" cy="280"/>
              <a:chOff x="2064" y="960"/>
              <a:chExt cx="140" cy="346"/>
            </a:xfrm>
            <a:solidFill>
              <a:srgbClr val="26FF2F"/>
            </a:solidFill>
          </p:grpSpPr>
          <p:sp>
            <p:nvSpPr>
              <p:cNvPr id="151"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52" name="Freeform 2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27" name="Group 21"/>
            <p:cNvGrpSpPr>
              <a:grpSpLocks noChangeAspect="1"/>
            </p:cNvGrpSpPr>
            <p:nvPr/>
          </p:nvGrpSpPr>
          <p:grpSpPr bwMode="auto">
            <a:xfrm>
              <a:off x="749" y="3443"/>
              <a:ext cx="100" cy="280"/>
              <a:chOff x="2064" y="960"/>
              <a:chExt cx="140" cy="346"/>
            </a:xfrm>
            <a:solidFill>
              <a:srgbClr val="26FF2F"/>
            </a:solidFill>
          </p:grpSpPr>
          <p:sp>
            <p:nvSpPr>
              <p:cNvPr id="149"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50" name="Freeform 2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28" name="Group 24"/>
            <p:cNvGrpSpPr>
              <a:grpSpLocks noChangeAspect="1"/>
            </p:cNvGrpSpPr>
            <p:nvPr/>
          </p:nvGrpSpPr>
          <p:grpSpPr bwMode="auto">
            <a:xfrm>
              <a:off x="347" y="3287"/>
              <a:ext cx="101" cy="281"/>
              <a:chOff x="2064" y="960"/>
              <a:chExt cx="140" cy="346"/>
            </a:xfrm>
          </p:grpSpPr>
          <p:sp>
            <p:nvSpPr>
              <p:cNvPr id="147"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148" name="Freeform 2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29" name="Group 27"/>
            <p:cNvGrpSpPr>
              <a:grpSpLocks noChangeAspect="1"/>
            </p:cNvGrpSpPr>
            <p:nvPr/>
          </p:nvGrpSpPr>
          <p:grpSpPr bwMode="auto">
            <a:xfrm>
              <a:off x="348" y="3598"/>
              <a:ext cx="100" cy="280"/>
              <a:chOff x="2064" y="960"/>
              <a:chExt cx="140" cy="346"/>
            </a:xfrm>
            <a:solidFill>
              <a:srgbClr val="26FF2F"/>
            </a:solidFill>
          </p:grpSpPr>
          <p:sp>
            <p:nvSpPr>
              <p:cNvPr id="145"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46" name="Freeform 2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0" name="Group 30"/>
            <p:cNvGrpSpPr>
              <a:grpSpLocks noChangeAspect="1"/>
            </p:cNvGrpSpPr>
            <p:nvPr/>
          </p:nvGrpSpPr>
          <p:grpSpPr bwMode="auto">
            <a:xfrm>
              <a:off x="950" y="3124"/>
              <a:ext cx="102" cy="280"/>
              <a:chOff x="2064" y="960"/>
              <a:chExt cx="140" cy="346"/>
            </a:xfrm>
            <a:solidFill>
              <a:srgbClr val="FF9900"/>
            </a:solidFill>
          </p:grpSpPr>
          <p:sp>
            <p:nvSpPr>
              <p:cNvPr id="143"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44" name="Freeform 3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1" name="Group 33"/>
            <p:cNvGrpSpPr>
              <a:grpSpLocks noChangeAspect="1"/>
            </p:cNvGrpSpPr>
            <p:nvPr/>
          </p:nvGrpSpPr>
          <p:grpSpPr bwMode="auto">
            <a:xfrm>
              <a:off x="1163" y="3035"/>
              <a:ext cx="101" cy="281"/>
              <a:chOff x="2064" y="960"/>
              <a:chExt cx="140" cy="346"/>
            </a:xfrm>
            <a:solidFill>
              <a:srgbClr val="FF0000"/>
            </a:solidFill>
          </p:grpSpPr>
          <p:sp>
            <p:nvSpPr>
              <p:cNvPr id="141"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42" name="Freeform 3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2" name="Group 36"/>
            <p:cNvGrpSpPr>
              <a:grpSpLocks noChangeAspect="1"/>
            </p:cNvGrpSpPr>
            <p:nvPr/>
          </p:nvGrpSpPr>
          <p:grpSpPr bwMode="auto">
            <a:xfrm>
              <a:off x="1466" y="3003"/>
              <a:ext cx="101" cy="280"/>
              <a:chOff x="2064" y="960"/>
              <a:chExt cx="140" cy="346"/>
            </a:xfrm>
            <a:solidFill>
              <a:srgbClr val="26FF2F"/>
            </a:solidFill>
          </p:grpSpPr>
          <p:sp>
            <p:nvSpPr>
              <p:cNvPr id="139"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40" name="Freeform 3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3" name="Group 39"/>
            <p:cNvGrpSpPr>
              <a:grpSpLocks noChangeAspect="1"/>
            </p:cNvGrpSpPr>
            <p:nvPr/>
          </p:nvGrpSpPr>
          <p:grpSpPr bwMode="auto">
            <a:xfrm>
              <a:off x="1453" y="3326"/>
              <a:ext cx="99" cy="280"/>
              <a:chOff x="2064" y="960"/>
              <a:chExt cx="140" cy="346"/>
            </a:xfrm>
            <a:solidFill>
              <a:srgbClr val="FF9900"/>
            </a:solidFill>
          </p:grpSpPr>
          <p:sp>
            <p:nvSpPr>
              <p:cNvPr id="137"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38" name="Freeform 4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4" name="Group 42"/>
            <p:cNvGrpSpPr>
              <a:grpSpLocks noChangeAspect="1"/>
            </p:cNvGrpSpPr>
            <p:nvPr/>
          </p:nvGrpSpPr>
          <p:grpSpPr bwMode="auto">
            <a:xfrm>
              <a:off x="1674" y="3540"/>
              <a:ext cx="99" cy="280"/>
              <a:chOff x="2064" y="960"/>
              <a:chExt cx="140" cy="346"/>
            </a:xfrm>
            <a:solidFill>
              <a:srgbClr val="FF9900"/>
            </a:solidFill>
          </p:grpSpPr>
          <p:sp>
            <p:nvSpPr>
              <p:cNvPr id="135"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36" name="Freeform 4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5" name="Group 45"/>
            <p:cNvGrpSpPr>
              <a:grpSpLocks noChangeAspect="1"/>
            </p:cNvGrpSpPr>
            <p:nvPr/>
          </p:nvGrpSpPr>
          <p:grpSpPr bwMode="auto">
            <a:xfrm>
              <a:off x="2021" y="3197"/>
              <a:ext cx="101" cy="280"/>
              <a:chOff x="2064" y="960"/>
              <a:chExt cx="140" cy="346"/>
            </a:xfrm>
            <a:solidFill>
              <a:srgbClr val="26FF2F"/>
            </a:solidFill>
          </p:grpSpPr>
          <p:sp>
            <p:nvSpPr>
              <p:cNvPr id="133"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34" name="Freeform 4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6" name="Group 48"/>
            <p:cNvGrpSpPr>
              <a:grpSpLocks noChangeAspect="1"/>
            </p:cNvGrpSpPr>
            <p:nvPr/>
          </p:nvGrpSpPr>
          <p:grpSpPr bwMode="auto">
            <a:xfrm>
              <a:off x="1935" y="3525"/>
              <a:ext cx="101" cy="280"/>
              <a:chOff x="2064" y="960"/>
              <a:chExt cx="140" cy="346"/>
            </a:xfrm>
            <a:solidFill>
              <a:srgbClr val="26FF2F"/>
            </a:solidFill>
          </p:grpSpPr>
          <p:sp>
            <p:nvSpPr>
              <p:cNvPr id="131"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32" name="Freeform 5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7" name="Group 51"/>
            <p:cNvGrpSpPr>
              <a:grpSpLocks noChangeAspect="1"/>
            </p:cNvGrpSpPr>
            <p:nvPr/>
          </p:nvGrpSpPr>
          <p:grpSpPr bwMode="auto">
            <a:xfrm>
              <a:off x="2324" y="3544"/>
              <a:ext cx="100" cy="281"/>
              <a:chOff x="2064" y="960"/>
              <a:chExt cx="140" cy="346"/>
            </a:xfrm>
            <a:solidFill>
              <a:srgbClr val="FF0000"/>
            </a:solidFill>
          </p:grpSpPr>
          <p:sp>
            <p:nvSpPr>
              <p:cNvPr id="129"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30" name="Freeform 5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8" name="Group 54"/>
            <p:cNvGrpSpPr>
              <a:grpSpLocks noChangeAspect="1"/>
            </p:cNvGrpSpPr>
            <p:nvPr/>
          </p:nvGrpSpPr>
          <p:grpSpPr bwMode="auto">
            <a:xfrm>
              <a:off x="1418" y="3810"/>
              <a:ext cx="101" cy="282"/>
              <a:chOff x="2064" y="960"/>
              <a:chExt cx="140" cy="346"/>
            </a:xfrm>
            <a:solidFill>
              <a:srgbClr val="26FF2F"/>
            </a:solidFill>
          </p:grpSpPr>
          <p:sp>
            <p:nvSpPr>
              <p:cNvPr id="127" name="Freeform 5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28" name="Freeform 5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39" name="Group 57"/>
            <p:cNvGrpSpPr>
              <a:grpSpLocks noChangeAspect="1"/>
            </p:cNvGrpSpPr>
            <p:nvPr/>
          </p:nvGrpSpPr>
          <p:grpSpPr bwMode="auto">
            <a:xfrm>
              <a:off x="1111" y="3816"/>
              <a:ext cx="101" cy="281"/>
              <a:chOff x="2064" y="960"/>
              <a:chExt cx="140" cy="346"/>
            </a:xfrm>
          </p:grpSpPr>
          <p:sp>
            <p:nvSpPr>
              <p:cNvPr id="125" name="Freeform 5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126" name="Freeform 5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40" name="Group 60"/>
            <p:cNvGrpSpPr>
              <a:grpSpLocks noChangeAspect="1"/>
            </p:cNvGrpSpPr>
            <p:nvPr/>
          </p:nvGrpSpPr>
          <p:grpSpPr bwMode="auto">
            <a:xfrm>
              <a:off x="1090" y="3268"/>
              <a:ext cx="100" cy="280"/>
              <a:chOff x="2064" y="960"/>
              <a:chExt cx="140" cy="346"/>
            </a:xfrm>
          </p:grpSpPr>
          <p:sp>
            <p:nvSpPr>
              <p:cNvPr id="123" name="Freeform 6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124" name="Freeform 6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41" name="Group 63"/>
            <p:cNvGrpSpPr>
              <a:grpSpLocks noChangeAspect="1"/>
            </p:cNvGrpSpPr>
            <p:nvPr/>
          </p:nvGrpSpPr>
          <p:grpSpPr bwMode="auto">
            <a:xfrm>
              <a:off x="1648" y="2781"/>
              <a:ext cx="100" cy="281"/>
              <a:chOff x="2064" y="960"/>
              <a:chExt cx="140" cy="346"/>
            </a:xfrm>
            <a:solidFill>
              <a:srgbClr val="FF9900"/>
            </a:solidFill>
          </p:grpSpPr>
          <p:sp>
            <p:nvSpPr>
              <p:cNvPr id="121"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22" name="Freeform 6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42" name="Group 66"/>
            <p:cNvGrpSpPr>
              <a:grpSpLocks noChangeAspect="1"/>
            </p:cNvGrpSpPr>
            <p:nvPr/>
          </p:nvGrpSpPr>
          <p:grpSpPr bwMode="auto">
            <a:xfrm>
              <a:off x="2159" y="3794"/>
              <a:ext cx="102" cy="280"/>
              <a:chOff x="2064" y="960"/>
              <a:chExt cx="140" cy="346"/>
            </a:xfrm>
          </p:grpSpPr>
          <p:sp>
            <p:nvSpPr>
              <p:cNvPr id="119"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120" name="Freeform 6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43" name="Group 69"/>
            <p:cNvGrpSpPr>
              <a:grpSpLocks noChangeAspect="1"/>
            </p:cNvGrpSpPr>
            <p:nvPr/>
          </p:nvGrpSpPr>
          <p:grpSpPr bwMode="auto">
            <a:xfrm>
              <a:off x="1320" y="3571"/>
              <a:ext cx="101" cy="279"/>
              <a:chOff x="2064" y="960"/>
              <a:chExt cx="140" cy="346"/>
            </a:xfrm>
            <a:solidFill>
              <a:srgbClr val="26FF2F"/>
            </a:solidFill>
          </p:grpSpPr>
          <p:sp>
            <p:nvSpPr>
              <p:cNvPr id="117"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18" name="Freeform 7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sp>
          <p:nvSpPr>
            <p:cNvPr id="44" name="Freeform 72"/>
            <p:cNvSpPr>
              <a:spLocks noChangeAspect="1"/>
            </p:cNvSpPr>
            <p:nvPr/>
          </p:nvSpPr>
          <p:spPr bwMode="auto">
            <a:xfrm>
              <a:off x="1826" y="3320"/>
              <a:ext cx="100" cy="28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26FF2F"/>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45" name="Freeform 73"/>
            <p:cNvSpPr>
              <a:spLocks noChangeAspect="1"/>
            </p:cNvSpPr>
            <p:nvPr/>
          </p:nvSpPr>
          <p:spPr bwMode="auto">
            <a:xfrm>
              <a:off x="2005" y="3870"/>
              <a:ext cx="99" cy="279"/>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26FF2F"/>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46" name="Freeform 74"/>
            <p:cNvSpPr>
              <a:spLocks noChangeAspect="1"/>
            </p:cNvSpPr>
            <p:nvPr/>
          </p:nvSpPr>
          <p:spPr bwMode="auto">
            <a:xfrm>
              <a:off x="1792" y="3805"/>
              <a:ext cx="100" cy="28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47" name="Freeform 75"/>
            <p:cNvSpPr>
              <a:spLocks noChangeAspect="1"/>
            </p:cNvSpPr>
            <p:nvPr/>
          </p:nvSpPr>
          <p:spPr bwMode="auto">
            <a:xfrm>
              <a:off x="1573" y="3895"/>
              <a:ext cx="101" cy="281"/>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48" name="Freeform 76"/>
            <p:cNvSpPr>
              <a:spLocks noChangeAspect="1"/>
            </p:cNvSpPr>
            <p:nvPr/>
          </p:nvSpPr>
          <p:spPr bwMode="auto">
            <a:xfrm>
              <a:off x="1176" y="3509"/>
              <a:ext cx="100" cy="28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49" name="Freeform 77"/>
            <p:cNvSpPr>
              <a:spLocks noChangeAspect="1"/>
            </p:cNvSpPr>
            <p:nvPr/>
          </p:nvSpPr>
          <p:spPr bwMode="auto">
            <a:xfrm>
              <a:off x="1010" y="2819"/>
              <a:ext cx="99" cy="279"/>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26FF2F"/>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50" name="Freeform 78"/>
            <p:cNvSpPr>
              <a:spLocks noChangeAspect="1"/>
            </p:cNvSpPr>
            <p:nvPr/>
          </p:nvSpPr>
          <p:spPr bwMode="auto">
            <a:xfrm>
              <a:off x="762" y="3132"/>
              <a:ext cx="99" cy="28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51" name="Freeform 79"/>
            <p:cNvSpPr>
              <a:spLocks noChangeAspect="1"/>
            </p:cNvSpPr>
            <p:nvPr/>
          </p:nvSpPr>
          <p:spPr bwMode="auto">
            <a:xfrm>
              <a:off x="987" y="3566"/>
              <a:ext cx="99" cy="279"/>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F00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52" name="Freeform 80"/>
            <p:cNvSpPr>
              <a:spLocks noChangeAspect="1"/>
            </p:cNvSpPr>
            <p:nvPr/>
          </p:nvSpPr>
          <p:spPr bwMode="auto">
            <a:xfrm>
              <a:off x="722" y="3805"/>
              <a:ext cx="99" cy="28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nvGrpSpPr>
            <p:cNvPr id="53" name="Group 81"/>
            <p:cNvGrpSpPr>
              <a:grpSpLocks noChangeAspect="1"/>
            </p:cNvGrpSpPr>
            <p:nvPr/>
          </p:nvGrpSpPr>
          <p:grpSpPr bwMode="auto">
            <a:xfrm>
              <a:off x="802" y="2835"/>
              <a:ext cx="100" cy="279"/>
              <a:chOff x="2064" y="960"/>
              <a:chExt cx="140" cy="346"/>
            </a:xfrm>
            <a:solidFill>
              <a:srgbClr val="26FF2F"/>
            </a:solidFill>
          </p:grpSpPr>
          <p:sp>
            <p:nvSpPr>
              <p:cNvPr id="115"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16" name="Freeform 8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54" name="Group 84"/>
            <p:cNvGrpSpPr>
              <a:grpSpLocks noChangeAspect="1"/>
            </p:cNvGrpSpPr>
            <p:nvPr/>
          </p:nvGrpSpPr>
          <p:grpSpPr bwMode="auto">
            <a:xfrm>
              <a:off x="1282" y="2977"/>
              <a:ext cx="101" cy="280"/>
              <a:chOff x="2064" y="960"/>
              <a:chExt cx="140" cy="346"/>
            </a:xfrm>
            <a:solidFill>
              <a:srgbClr val="FF9900"/>
            </a:solidFill>
          </p:grpSpPr>
          <p:sp>
            <p:nvSpPr>
              <p:cNvPr id="113"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14" name="Freeform 8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55" name="Group 87"/>
            <p:cNvGrpSpPr>
              <a:grpSpLocks noChangeAspect="1"/>
            </p:cNvGrpSpPr>
            <p:nvPr/>
          </p:nvGrpSpPr>
          <p:grpSpPr bwMode="auto">
            <a:xfrm>
              <a:off x="877" y="3682"/>
              <a:ext cx="101" cy="281"/>
              <a:chOff x="2064" y="960"/>
              <a:chExt cx="140" cy="346"/>
            </a:xfrm>
            <a:solidFill>
              <a:srgbClr val="FF0000"/>
            </a:solidFill>
          </p:grpSpPr>
          <p:sp>
            <p:nvSpPr>
              <p:cNvPr id="111"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12" name="Freeform 8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56" name="Group 90"/>
            <p:cNvGrpSpPr>
              <a:grpSpLocks noChangeAspect="1"/>
            </p:cNvGrpSpPr>
            <p:nvPr/>
          </p:nvGrpSpPr>
          <p:grpSpPr bwMode="auto">
            <a:xfrm>
              <a:off x="1282" y="3929"/>
              <a:ext cx="101" cy="279"/>
              <a:chOff x="2064" y="960"/>
              <a:chExt cx="140" cy="346"/>
            </a:xfrm>
            <a:solidFill>
              <a:srgbClr val="FF9900"/>
            </a:solidFill>
          </p:grpSpPr>
          <p:sp>
            <p:nvSpPr>
              <p:cNvPr id="109"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10" name="Freeform 9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57" name="Group 93"/>
            <p:cNvGrpSpPr>
              <a:grpSpLocks noChangeAspect="1"/>
            </p:cNvGrpSpPr>
            <p:nvPr/>
          </p:nvGrpSpPr>
          <p:grpSpPr bwMode="auto">
            <a:xfrm>
              <a:off x="463" y="3909"/>
              <a:ext cx="100" cy="279"/>
              <a:chOff x="2064" y="960"/>
              <a:chExt cx="140" cy="346"/>
            </a:xfrm>
          </p:grpSpPr>
          <p:sp>
            <p:nvSpPr>
              <p:cNvPr id="107"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2"/>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108" name="Freeform 9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58" name="Group 96"/>
            <p:cNvGrpSpPr>
              <a:grpSpLocks noChangeAspect="1"/>
            </p:cNvGrpSpPr>
            <p:nvPr/>
          </p:nvGrpSpPr>
          <p:grpSpPr bwMode="auto">
            <a:xfrm>
              <a:off x="1312" y="3268"/>
              <a:ext cx="101" cy="280"/>
              <a:chOff x="2064" y="960"/>
              <a:chExt cx="140" cy="346"/>
            </a:xfrm>
            <a:solidFill>
              <a:srgbClr val="26FF2F"/>
            </a:solidFill>
          </p:grpSpPr>
          <p:sp>
            <p:nvSpPr>
              <p:cNvPr id="105"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06"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59" name="Group 99"/>
            <p:cNvGrpSpPr>
              <a:grpSpLocks noChangeAspect="1"/>
            </p:cNvGrpSpPr>
            <p:nvPr/>
          </p:nvGrpSpPr>
          <p:grpSpPr bwMode="auto">
            <a:xfrm>
              <a:off x="1541" y="3566"/>
              <a:ext cx="101" cy="279"/>
              <a:chOff x="2064" y="960"/>
              <a:chExt cx="140" cy="346"/>
            </a:xfrm>
            <a:solidFill>
              <a:srgbClr val="26FF2F"/>
            </a:solidFill>
          </p:grpSpPr>
          <p:sp>
            <p:nvSpPr>
              <p:cNvPr id="103"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04"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60" name="Group 102"/>
            <p:cNvGrpSpPr>
              <a:grpSpLocks noChangeAspect="1"/>
            </p:cNvGrpSpPr>
            <p:nvPr/>
          </p:nvGrpSpPr>
          <p:grpSpPr bwMode="auto">
            <a:xfrm>
              <a:off x="580" y="3799"/>
              <a:ext cx="102" cy="279"/>
              <a:chOff x="2064" y="960"/>
              <a:chExt cx="140" cy="346"/>
            </a:xfrm>
            <a:solidFill>
              <a:srgbClr val="26FF2F"/>
            </a:solidFill>
          </p:grpSpPr>
          <p:sp>
            <p:nvSpPr>
              <p:cNvPr id="101"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02"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61" name="Group 105"/>
            <p:cNvGrpSpPr>
              <a:grpSpLocks noChangeAspect="1"/>
            </p:cNvGrpSpPr>
            <p:nvPr/>
          </p:nvGrpSpPr>
          <p:grpSpPr bwMode="auto">
            <a:xfrm>
              <a:off x="606" y="2825"/>
              <a:ext cx="100" cy="278"/>
              <a:chOff x="2064" y="960"/>
              <a:chExt cx="140" cy="346"/>
            </a:xfrm>
            <a:solidFill>
              <a:srgbClr val="26FF2F"/>
            </a:solidFill>
          </p:grpSpPr>
          <p:sp>
            <p:nvSpPr>
              <p:cNvPr id="99"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100"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62" name="Group 108"/>
            <p:cNvGrpSpPr>
              <a:grpSpLocks noChangeAspect="1"/>
            </p:cNvGrpSpPr>
            <p:nvPr/>
          </p:nvGrpSpPr>
          <p:grpSpPr bwMode="auto">
            <a:xfrm>
              <a:off x="2309" y="3904"/>
              <a:ext cx="101" cy="279"/>
              <a:chOff x="2064" y="960"/>
              <a:chExt cx="140" cy="346"/>
            </a:xfrm>
            <a:solidFill>
              <a:srgbClr val="26FF2F"/>
            </a:solidFill>
          </p:grpSpPr>
          <p:sp>
            <p:nvSpPr>
              <p:cNvPr id="97"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98"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63" name="Group 111"/>
            <p:cNvGrpSpPr>
              <a:grpSpLocks noChangeAspect="1"/>
            </p:cNvGrpSpPr>
            <p:nvPr/>
          </p:nvGrpSpPr>
          <p:grpSpPr bwMode="auto">
            <a:xfrm>
              <a:off x="2126" y="3477"/>
              <a:ext cx="100" cy="280"/>
              <a:chOff x="2064" y="960"/>
              <a:chExt cx="140" cy="346"/>
            </a:xfrm>
            <a:solidFill>
              <a:srgbClr val="26FF2F"/>
            </a:solidFill>
          </p:grpSpPr>
          <p:sp>
            <p:nvSpPr>
              <p:cNvPr id="95"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96"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64" name="Group 114"/>
            <p:cNvGrpSpPr>
              <a:grpSpLocks noChangeAspect="1"/>
            </p:cNvGrpSpPr>
            <p:nvPr/>
          </p:nvGrpSpPr>
          <p:grpSpPr bwMode="auto">
            <a:xfrm>
              <a:off x="2154" y="3009"/>
              <a:ext cx="100" cy="279"/>
              <a:chOff x="2064" y="960"/>
              <a:chExt cx="140" cy="346"/>
            </a:xfrm>
            <a:solidFill>
              <a:srgbClr val="FF9900"/>
            </a:solidFill>
          </p:grpSpPr>
          <p:sp>
            <p:nvSpPr>
              <p:cNvPr id="93"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no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sp>
            <p:nvSpPr>
              <p:cNvPr id="94"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ctr" eaLnBrk="0" hangingPunct="0">
                  <a:spcBef>
                    <a:spcPct val="50000"/>
                  </a:spcBef>
                  <a:buClr>
                    <a:srgbClr val="FAFD00"/>
                  </a:buClr>
                  <a:buSzPct val="75000"/>
                  <a:buFont typeface="Monotype Sorts" pitchFamily="-107" charset="2"/>
                  <a:buNone/>
                  <a:defRPr/>
                </a:pPr>
                <a:endParaRPr lang="en-US" b="0" i="0">
                  <a:latin typeface="Times New Roman" pitchFamily="-111" charset="0"/>
                  <a:ea typeface="ＭＳ Ｐゴシック" pitchFamily="-111" charset="-128"/>
                  <a:cs typeface="ＭＳ Ｐゴシック" pitchFamily="-111" charset="-128"/>
                </a:endParaRPr>
              </a:p>
            </p:txBody>
          </p:sp>
        </p:grpSp>
        <p:grpSp>
          <p:nvGrpSpPr>
            <p:cNvPr id="65" name="Group 117"/>
            <p:cNvGrpSpPr>
              <a:grpSpLocks noChangeAspect="1"/>
            </p:cNvGrpSpPr>
            <p:nvPr/>
          </p:nvGrpSpPr>
          <p:grpSpPr bwMode="auto">
            <a:xfrm>
              <a:off x="2240" y="3281"/>
              <a:ext cx="101" cy="280"/>
              <a:chOff x="2064" y="960"/>
              <a:chExt cx="140" cy="346"/>
            </a:xfrm>
          </p:grpSpPr>
          <p:sp>
            <p:nvSpPr>
              <p:cNvPr id="91"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00"/>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92"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66" name="Group 120"/>
            <p:cNvGrpSpPr>
              <a:grpSpLocks noChangeAspect="1"/>
            </p:cNvGrpSpPr>
            <p:nvPr/>
          </p:nvGrpSpPr>
          <p:grpSpPr bwMode="auto">
            <a:xfrm>
              <a:off x="2021" y="2682"/>
              <a:ext cx="102" cy="279"/>
              <a:chOff x="2064" y="960"/>
              <a:chExt cx="140" cy="346"/>
            </a:xfrm>
          </p:grpSpPr>
          <p:sp>
            <p:nvSpPr>
              <p:cNvPr id="89" name="Freeform 1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90" name="Freeform 1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67" name="Group 123"/>
            <p:cNvGrpSpPr>
              <a:grpSpLocks noChangeAspect="1"/>
            </p:cNvGrpSpPr>
            <p:nvPr/>
          </p:nvGrpSpPr>
          <p:grpSpPr bwMode="auto">
            <a:xfrm>
              <a:off x="448" y="2609"/>
              <a:ext cx="99" cy="280"/>
              <a:chOff x="2064" y="960"/>
              <a:chExt cx="140" cy="346"/>
            </a:xfrm>
          </p:grpSpPr>
          <p:sp>
            <p:nvSpPr>
              <p:cNvPr id="87" name="Freeform 1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88" name="Freeform 1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68" name="Group 126"/>
            <p:cNvGrpSpPr>
              <a:grpSpLocks noChangeAspect="1"/>
            </p:cNvGrpSpPr>
            <p:nvPr/>
          </p:nvGrpSpPr>
          <p:grpSpPr bwMode="auto">
            <a:xfrm>
              <a:off x="1711" y="2456"/>
              <a:ext cx="102" cy="280"/>
              <a:chOff x="2064" y="960"/>
              <a:chExt cx="140" cy="346"/>
            </a:xfrm>
          </p:grpSpPr>
          <p:sp>
            <p:nvSpPr>
              <p:cNvPr id="85" name="Freeform 1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86" name="Freeform 1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69" name="Group 222"/>
            <p:cNvGrpSpPr>
              <a:grpSpLocks noChangeAspect="1"/>
            </p:cNvGrpSpPr>
            <p:nvPr/>
          </p:nvGrpSpPr>
          <p:grpSpPr bwMode="auto">
            <a:xfrm>
              <a:off x="1339" y="2479"/>
              <a:ext cx="100" cy="279"/>
              <a:chOff x="2064" y="960"/>
              <a:chExt cx="140" cy="346"/>
            </a:xfrm>
          </p:grpSpPr>
          <p:sp>
            <p:nvSpPr>
              <p:cNvPr id="83" name="Freeform 22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2"/>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84" name="Freeform 2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70" name="Group 226"/>
            <p:cNvGrpSpPr>
              <a:grpSpLocks noChangeAspect="1"/>
            </p:cNvGrpSpPr>
            <p:nvPr/>
          </p:nvGrpSpPr>
          <p:grpSpPr bwMode="auto">
            <a:xfrm>
              <a:off x="2363" y="2970"/>
              <a:ext cx="99" cy="279"/>
              <a:chOff x="2064" y="960"/>
              <a:chExt cx="140" cy="346"/>
            </a:xfrm>
          </p:grpSpPr>
          <p:sp>
            <p:nvSpPr>
              <p:cNvPr id="81" name="Freeform 2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2"/>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82" name="Freeform 2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71" name="Group 230"/>
            <p:cNvGrpSpPr>
              <a:grpSpLocks noChangeAspect="1"/>
            </p:cNvGrpSpPr>
            <p:nvPr/>
          </p:nvGrpSpPr>
          <p:grpSpPr bwMode="auto">
            <a:xfrm>
              <a:off x="875" y="2465"/>
              <a:ext cx="100" cy="279"/>
              <a:chOff x="2064" y="960"/>
              <a:chExt cx="140" cy="346"/>
            </a:xfrm>
          </p:grpSpPr>
          <p:sp>
            <p:nvSpPr>
              <p:cNvPr id="79" name="Freeform 2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80" name="Freeform 23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72" name="Group 233"/>
            <p:cNvGrpSpPr>
              <a:grpSpLocks noChangeAspect="1"/>
            </p:cNvGrpSpPr>
            <p:nvPr/>
          </p:nvGrpSpPr>
          <p:grpSpPr bwMode="auto">
            <a:xfrm>
              <a:off x="2240" y="2657"/>
              <a:ext cx="101" cy="279"/>
              <a:chOff x="2064" y="960"/>
              <a:chExt cx="140" cy="346"/>
            </a:xfrm>
          </p:grpSpPr>
          <p:sp>
            <p:nvSpPr>
              <p:cNvPr id="77" name="Freeform 2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78" name="Freeform 23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AFD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grpSp>
          <p:nvGrpSpPr>
            <p:cNvPr id="73" name="Group 236"/>
            <p:cNvGrpSpPr>
              <a:grpSpLocks noChangeAspect="1"/>
            </p:cNvGrpSpPr>
            <p:nvPr/>
          </p:nvGrpSpPr>
          <p:grpSpPr bwMode="auto">
            <a:xfrm>
              <a:off x="1535" y="2586"/>
              <a:ext cx="102" cy="279"/>
              <a:chOff x="2064" y="960"/>
              <a:chExt cx="140" cy="346"/>
            </a:xfrm>
          </p:grpSpPr>
          <p:sp>
            <p:nvSpPr>
              <p:cNvPr id="75" name="Freeform 2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2"/>
              </a:solidFill>
              <a:ln w="9525">
                <a:no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sp>
            <p:nvSpPr>
              <p:cNvPr id="76" name="Freeform 23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00"/>
              </a:solidFill>
              <a:ln w="7938">
                <a:solidFill>
                  <a:srgbClr val="000000"/>
                </a:solidFill>
                <a:round/>
                <a:headEnd/>
                <a:tailEnd/>
              </a:ln>
            </p:spPr>
            <p:txBody>
              <a:bodyPr/>
              <a:lstStyle/>
              <a:p>
                <a:pPr algn="r">
                  <a:defRPr/>
                </a:pPr>
                <a:endParaRPr lang="en-US" b="0">
                  <a:effectLst>
                    <a:outerShdw blurRad="38100" dist="38100" dir="2700000" algn="tl">
                      <a:srgbClr val="000000">
                        <a:alpha val="43137"/>
                      </a:srgbClr>
                    </a:outerShdw>
                  </a:effectLst>
                  <a:latin typeface="Arial" pitchFamily="34" charset="0"/>
                  <a:cs typeface="+mn-cs"/>
                </a:endParaRPr>
              </a:p>
            </p:txBody>
          </p:sp>
        </p:grpSp>
        <p:sp>
          <p:nvSpPr>
            <p:cNvPr id="74" name="TextBox 260"/>
            <p:cNvSpPr txBox="1">
              <a:spLocks noChangeArrowheads="1"/>
            </p:cNvSpPr>
            <p:nvPr/>
          </p:nvSpPr>
          <p:spPr bwMode="auto">
            <a:xfrm>
              <a:off x="247" y="2016"/>
              <a:ext cx="234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rgbClr val="FFCC99"/>
                  </a:solidFill>
                  <a:latin typeface="Arial" pitchFamily="34" charset="0"/>
                  <a:ea typeface="ヒラギノ角ゴ Pro W3" pitchFamily="112" charset="-128"/>
                </a:defRPr>
              </a:lvl1pPr>
              <a:lvl2pPr marL="742950" indent="-285750" eaLnBrk="0" hangingPunct="0">
                <a:defRPr i="1">
                  <a:solidFill>
                    <a:srgbClr val="FFCC99"/>
                  </a:solidFill>
                  <a:latin typeface="Arial" pitchFamily="34" charset="0"/>
                  <a:ea typeface="ヒラギノ角ゴ Pro W3" pitchFamily="112" charset="-128"/>
                </a:defRPr>
              </a:lvl2pPr>
              <a:lvl3pPr marL="1143000" indent="-228600" eaLnBrk="0" hangingPunct="0">
                <a:defRPr i="1">
                  <a:solidFill>
                    <a:srgbClr val="FFCC99"/>
                  </a:solidFill>
                  <a:latin typeface="Arial" pitchFamily="34" charset="0"/>
                  <a:ea typeface="ヒラギノ角ゴ Pro W3" pitchFamily="112" charset="-128"/>
                </a:defRPr>
              </a:lvl3pPr>
              <a:lvl4pPr marL="1600200" indent="-228600" eaLnBrk="0" hangingPunct="0">
                <a:defRPr i="1">
                  <a:solidFill>
                    <a:srgbClr val="FFCC99"/>
                  </a:solidFill>
                  <a:latin typeface="Arial" pitchFamily="34" charset="0"/>
                  <a:ea typeface="ヒラギノ角ゴ Pro W3" pitchFamily="112" charset="-128"/>
                </a:defRPr>
              </a:lvl4pPr>
              <a:lvl5pPr marL="2057400" indent="-228600" eaLnBrk="0" hangingPunct="0">
                <a:defRPr i="1">
                  <a:solidFill>
                    <a:srgbClr val="FFCC99"/>
                  </a:solidFill>
                  <a:latin typeface="Arial" pitchFamily="34" charset="0"/>
                  <a:ea typeface="ヒラギノ角ゴ Pro W3" pitchFamily="112" charset="-128"/>
                </a:defRPr>
              </a:lvl5pPr>
              <a:lvl6pPr marL="25146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6pPr>
              <a:lvl7pPr marL="29718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7pPr>
              <a:lvl8pPr marL="34290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8pPr>
              <a:lvl9pPr marL="38862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9pPr>
            </a:lstStyle>
            <a:p>
              <a:pPr algn="ctr">
                <a:spcBef>
                  <a:spcPct val="50000"/>
                </a:spcBef>
                <a:buClr>
                  <a:srgbClr val="FAFD00"/>
                </a:buClr>
                <a:buSzPct val="75000"/>
                <a:buFont typeface="Monotype Sorts"/>
                <a:buNone/>
              </a:pPr>
              <a:r>
                <a:rPr lang="en-US" sz="2200" b="0" i="0" dirty="0">
                  <a:solidFill>
                    <a:schemeClr val="bg1"/>
                  </a:solidFill>
                  <a:latin typeface="+mn-lt"/>
                  <a:ea typeface="ＭＳ Ｐゴシック" pitchFamily="34" charset="-128"/>
                  <a:cs typeface="Arial" pitchFamily="34" charset="0"/>
                </a:rPr>
                <a:t>Outcomes from an RCT</a:t>
              </a:r>
            </a:p>
          </p:txBody>
        </p:sp>
      </p:grpSp>
      <p:grpSp>
        <p:nvGrpSpPr>
          <p:cNvPr id="161" name="Group 99"/>
          <p:cNvGrpSpPr>
            <a:grpSpLocks/>
          </p:cNvGrpSpPr>
          <p:nvPr/>
        </p:nvGrpSpPr>
        <p:grpSpPr bwMode="auto">
          <a:xfrm>
            <a:off x="6228370" y="2968296"/>
            <a:ext cx="5472570" cy="2814467"/>
            <a:chOff x="2882" y="2016"/>
            <a:chExt cx="2590" cy="1776"/>
          </a:xfrm>
        </p:grpSpPr>
        <p:sp>
          <p:nvSpPr>
            <p:cNvPr id="162" name="Right Arrow 262"/>
            <p:cNvSpPr>
              <a:spLocks noChangeArrowheads="1"/>
            </p:cNvSpPr>
            <p:nvPr/>
          </p:nvSpPr>
          <p:spPr bwMode="auto">
            <a:xfrm>
              <a:off x="2882" y="2922"/>
              <a:ext cx="896" cy="432"/>
            </a:xfrm>
            <a:prstGeom prst="rightArrow">
              <a:avLst>
                <a:gd name="adj1" fmla="val 50000"/>
                <a:gd name="adj2" fmla="val 44449"/>
              </a:avLst>
            </a:prstGeom>
            <a:noFill/>
            <a:ln w="57150">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50000"/>
                </a:spcBef>
                <a:buClr>
                  <a:srgbClr val="FAFD00"/>
                </a:buClr>
                <a:buSzPct val="75000"/>
                <a:buFont typeface="Monotype Sorts"/>
                <a:buNone/>
              </a:pPr>
              <a:endParaRPr lang="it-IT" b="0" i="0" smtClean="0">
                <a:latin typeface="Garamond" pitchFamily="18" charset="0"/>
                <a:cs typeface="+mn-cs"/>
              </a:endParaRPr>
            </a:p>
          </p:txBody>
        </p:sp>
        <p:grpSp>
          <p:nvGrpSpPr>
            <p:cNvPr id="163" name="Group 101"/>
            <p:cNvGrpSpPr>
              <a:grpSpLocks/>
            </p:cNvGrpSpPr>
            <p:nvPr/>
          </p:nvGrpSpPr>
          <p:grpSpPr bwMode="auto">
            <a:xfrm>
              <a:off x="3423" y="2016"/>
              <a:ext cx="2049" cy="1776"/>
              <a:chOff x="3423" y="2016"/>
              <a:chExt cx="2049" cy="1776"/>
            </a:xfrm>
          </p:grpSpPr>
          <p:sp>
            <p:nvSpPr>
              <p:cNvPr id="164" name="TextBox 263"/>
              <p:cNvSpPr txBox="1">
                <a:spLocks noChangeArrowheads="1"/>
              </p:cNvSpPr>
              <p:nvPr/>
            </p:nvSpPr>
            <p:spPr bwMode="auto">
              <a:xfrm>
                <a:off x="3423" y="2016"/>
                <a:ext cx="20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rgbClr val="FFCC99"/>
                    </a:solidFill>
                    <a:latin typeface="Arial" pitchFamily="34" charset="0"/>
                    <a:ea typeface="ヒラギノ角ゴ Pro W3" pitchFamily="112" charset="-128"/>
                  </a:defRPr>
                </a:lvl1pPr>
                <a:lvl2pPr marL="742950" indent="-285750" eaLnBrk="0" hangingPunct="0">
                  <a:defRPr i="1">
                    <a:solidFill>
                      <a:srgbClr val="FFCC99"/>
                    </a:solidFill>
                    <a:latin typeface="Arial" pitchFamily="34" charset="0"/>
                    <a:ea typeface="ヒラギノ角ゴ Pro W3" pitchFamily="112" charset="-128"/>
                  </a:defRPr>
                </a:lvl2pPr>
                <a:lvl3pPr marL="1143000" indent="-228600" eaLnBrk="0" hangingPunct="0">
                  <a:defRPr i="1">
                    <a:solidFill>
                      <a:srgbClr val="FFCC99"/>
                    </a:solidFill>
                    <a:latin typeface="Arial" pitchFamily="34" charset="0"/>
                    <a:ea typeface="ヒラギノ角ゴ Pro W3" pitchFamily="112" charset="-128"/>
                  </a:defRPr>
                </a:lvl3pPr>
                <a:lvl4pPr marL="1600200" indent="-228600" eaLnBrk="0" hangingPunct="0">
                  <a:defRPr i="1">
                    <a:solidFill>
                      <a:srgbClr val="FFCC99"/>
                    </a:solidFill>
                    <a:latin typeface="Arial" pitchFamily="34" charset="0"/>
                    <a:ea typeface="ヒラギノ角ゴ Pro W3" pitchFamily="112" charset="-128"/>
                  </a:defRPr>
                </a:lvl4pPr>
                <a:lvl5pPr marL="2057400" indent="-228600" eaLnBrk="0" hangingPunct="0">
                  <a:defRPr i="1">
                    <a:solidFill>
                      <a:srgbClr val="FFCC99"/>
                    </a:solidFill>
                    <a:latin typeface="Arial" pitchFamily="34" charset="0"/>
                    <a:ea typeface="ヒラギノ角ゴ Pro W3" pitchFamily="112" charset="-128"/>
                  </a:defRPr>
                </a:lvl5pPr>
                <a:lvl6pPr marL="25146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6pPr>
                <a:lvl7pPr marL="29718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7pPr>
                <a:lvl8pPr marL="34290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8pPr>
                <a:lvl9pPr marL="38862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9pPr>
              </a:lstStyle>
              <a:p>
                <a:pPr algn="ctr">
                  <a:spcBef>
                    <a:spcPct val="50000"/>
                  </a:spcBef>
                  <a:buClr>
                    <a:srgbClr val="FAFD00"/>
                  </a:buClr>
                  <a:buSzPct val="75000"/>
                  <a:buFont typeface="Monotype Sorts"/>
                  <a:buNone/>
                </a:pPr>
                <a:r>
                  <a:rPr lang="en-US" sz="2000" b="0" i="0" dirty="0">
                    <a:solidFill>
                      <a:schemeClr val="bg1"/>
                    </a:solidFill>
                    <a:latin typeface="+mn-lt"/>
                    <a:ea typeface="ＭＳ Ｐゴシック" pitchFamily="34" charset="-128"/>
                    <a:cs typeface="Arial" pitchFamily="34" charset="0"/>
                  </a:rPr>
                  <a:t>Mean Treatment Effect</a:t>
                </a:r>
              </a:p>
            </p:txBody>
          </p:sp>
          <p:grpSp>
            <p:nvGrpSpPr>
              <p:cNvPr id="165" name="Group 230"/>
              <p:cNvGrpSpPr>
                <a:grpSpLocks/>
              </p:cNvGrpSpPr>
              <p:nvPr/>
            </p:nvGrpSpPr>
            <p:grpSpPr bwMode="auto">
              <a:xfrm>
                <a:off x="4246" y="2352"/>
                <a:ext cx="526" cy="1440"/>
                <a:chOff x="7353300" y="2133600"/>
                <a:chExt cx="939800" cy="2286000"/>
              </a:xfrm>
            </p:grpSpPr>
            <p:pic>
              <p:nvPicPr>
                <p:cNvPr id="166" name="Picture 231"/>
                <p:cNvPicPr>
                  <a:picLocks noChangeAspect="1"/>
                </p:cNvPicPr>
                <p:nvPr/>
              </p:nvPicPr>
              <p:blipFill>
                <a:blip r:embed="rId2">
                  <a:extLst>
                    <a:ext uri="{28A0092B-C50C-407E-A947-70E740481C1C}">
                      <a14:useLocalDpi xmlns:a14="http://schemas.microsoft.com/office/drawing/2010/main" val="0"/>
                    </a:ext>
                  </a:extLst>
                </a:blip>
                <a:srcRect b="63333"/>
                <a:stretch>
                  <a:fillRect/>
                </a:stretch>
              </p:blipFill>
              <p:spPr bwMode="auto">
                <a:xfrm>
                  <a:off x="7353300" y="2133600"/>
                  <a:ext cx="939800" cy="838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7" name="Picture 232"/>
                <p:cNvPicPr>
                  <a:picLocks noChangeAspect="1"/>
                </p:cNvPicPr>
                <p:nvPr/>
              </p:nvPicPr>
              <p:blipFill>
                <a:blip r:embed="rId3">
                  <a:extLst>
                    <a:ext uri="{28A0092B-C50C-407E-A947-70E740481C1C}">
                      <a14:useLocalDpi xmlns:a14="http://schemas.microsoft.com/office/drawing/2010/main" val="0"/>
                    </a:ext>
                  </a:extLst>
                </a:blip>
                <a:srcRect t="36667" b="30000"/>
                <a:stretch>
                  <a:fillRect/>
                </a:stretch>
              </p:blipFill>
              <p:spPr bwMode="auto">
                <a:xfrm>
                  <a:off x="7353300" y="2971800"/>
                  <a:ext cx="9398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8" name="Picture 233"/>
                <p:cNvPicPr>
                  <a:picLocks noChangeAspect="1"/>
                </p:cNvPicPr>
                <p:nvPr/>
              </p:nvPicPr>
              <p:blipFill>
                <a:blip r:embed="rId4">
                  <a:extLst>
                    <a:ext uri="{28A0092B-C50C-407E-A947-70E740481C1C}">
                      <a14:useLocalDpi xmlns:a14="http://schemas.microsoft.com/office/drawing/2010/main" val="0"/>
                    </a:ext>
                  </a:extLst>
                </a:blip>
                <a:srcRect t="70000"/>
                <a:stretch>
                  <a:fillRect/>
                </a:stretch>
              </p:blipFill>
              <p:spPr bwMode="auto">
                <a:xfrm>
                  <a:off x="7353300" y="3733800"/>
                  <a:ext cx="9398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grpSp>
      <p:pic>
        <p:nvPicPr>
          <p:cNvPr id="16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917" y="2264827"/>
            <a:ext cx="6786451" cy="281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5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61"/>
                                        </p:tgtEl>
                                        <p:attrNameLst>
                                          <p:attrName>style.visibility</p:attrName>
                                        </p:attrNameLst>
                                      </p:cBhvr>
                                      <p:to>
                                        <p:strVal val="visible"/>
                                      </p:to>
                                    </p:set>
                                    <p:animEffect transition="in" filter="wipe(left)">
                                      <p:cBhvr>
                                        <p:cTn id="7" dur="1500"/>
                                        <p:tgtEl>
                                          <p:spTgt spid="161"/>
                                        </p:tgtEl>
                                      </p:cBhvr>
                                    </p:animEffect>
                                  </p:childTnLst>
                                </p:cTn>
                              </p:par>
                              <p:par>
                                <p:cTn id="8" presetID="10" presetClass="entr" presetSubtype="0" fill="hold" nodeType="withEffect">
                                  <p:stCondLst>
                                    <p:cond delay="7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anim calcmode="lin" valueType="num">
                                      <p:cBhvr>
                                        <p:cTn id="15" dur="1000" fill="hold"/>
                                        <p:tgtEl>
                                          <p:spTgt spid="169"/>
                                        </p:tgtEl>
                                        <p:attrNameLst>
                                          <p:attrName>ppt_w</p:attrName>
                                        </p:attrNameLst>
                                      </p:cBhvr>
                                      <p:tavLst>
                                        <p:tav tm="0">
                                          <p:val>
                                            <p:fltVal val="0"/>
                                          </p:val>
                                        </p:tav>
                                        <p:tav tm="100000">
                                          <p:val>
                                            <p:strVal val="#ppt_w"/>
                                          </p:val>
                                        </p:tav>
                                      </p:tavLst>
                                    </p:anim>
                                    <p:anim calcmode="lin" valueType="num">
                                      <p:cBhvr>
                                        <p:cTn id="16" dur="1000" fill="hold"/>
                                        <p:tgtEl>
                                          <p:spTgt spid="169"/>
                                        </p:tgtEl>
                                        <p:attrNameLst>
                                          <p:attrName>ppt_h</p:attrName>
                                        </p:attrNameLst>
                                      </p:cBhvr>
                                      <p:tavLst>
                                        <p:tav tm="0">
                                          <p:val>
                                            <p:fltVal val="0"/>
                                          </p:val>
                                        </p:tav>
                                        <p:tav tm="100000">
                                          <p:val>
                                            <p:strVal val="#ppt_h"/>
                                          </p:val>
                                        </p:tav>
                                      </p:tavLst>
                                    </p:anim>
                                    <p:animEffect transition="in" filter="fade">
                                      <p:cBhvr>
                                        <p:cTn id="1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6155" y="230526"/>
            <a:ext cx="11007968" cy="91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C000"/>
                </a:solidFill>
              </a:rPr>
              <a:t>Why was the ARC-HBR Initiative conceptualized?</a:t>
            </a:r>
            <a:endParaRPr lang="en-US" sz="4000" b="1" dirty="0">
              <a:solidFill>
                <a:srgbClr val="FFC000"/>
              </a:solidFill>
            </a:endParaRPr>
          </a:p>
        </p:txBody>
      </p:sp>
      <p:pic>
        <p:nvPicPr>
          <p:cNvPr id="5" name="98B6A600-1CA9-4F70-A249-26B55FF1EAAF" descr="image1.jpe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95220" y="968762"/>
            <a:ext cx="8843964" cy="495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0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327696"/>
            <a:ext cx="12191999" cy="5667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FFC000"/>
                </a:solidFill>
              </a:rPr>
              <a:t>Unanswered Questions</a:t>
            </a:r>
            <a:endParaRPr lang="en-US" sz="4800" b="1" dirty="0">
              <a:solidFill>
                <a:srgbClr val="FFC000"/>
              </a:solidFill>
            </a:endParaRPr>
          </a:p>
        </p:txBody>
      </p:sp>
      <p:sp>
        <p:nvSpPr>
          <p:cNvPr id="5" name="Content Placeholder 2"/>
          <p:cNvSpPr txBox="1">
            <a:spLocks/>
          </p:cNvSpPr>
          <p:nvPr/>
        </p:nvSpPr>
        <p:spPr>
          <a:xfrm>
            <a:off x="685799" y="1380821"/>
            <a:ext cx="10908323" cy="45276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dirty="0" smtClean="0">
                <a:solidFill>
                  <a:schemeClr val="bg1"/>
                </a:solidFill>
              </a:rPr>
              <a:t>What age limit should qualify for HBR?</a:t>
            </a:r>
          </a:p>
          <a:p>
            <a:pPr>
              <a:buClr>
                <a:schemeClr val="bg1"/>
              </a:buClr>
            </a:pPr>
            <a:endParaRPr lang="en-US" sz="1800" dirty="0" smtClean="0">
              <a:solidFill>
                <a:schemeClr val="bg1"/>
              </a:solidFill>
            </a:endParaRPr>
          </a:p>
          <a:p>
            <a:pPr>
              <a:buClr>
                <a:schemeClr val="bg1"/>
              </a:buClr>
            </a:pPr>
            <a:r>
              <a:rPr lang="en-US" dirty="0" smtClean="0">
                <a:solidFill>
                  <a:schemeClr val="bg1"/>
                </a:solidFill>
              </a:rPr>
              <a:t>For patients on oral anticoagulants, how long should DAPT be?</a:t>
            </a:r>
          </a:p>
          <a:p>
            <a:pPr>
              <a:buClr>
                <a:schemeClr val="bg1"/>
              </a:buClr>
            </a:pPr>
            <a:endParaRPr lang="en-US" sz="1800" dirty="0" smtClean="0">
              <a:solidFill>
                <a:schemeClr val="bg1"/>
              </a:solidFill>
            </a:endParaRPr>
          </a:p>
          <a:p>
            <a:pPr>
              <a:buClr>
                <a:schemeClr val="bg1"/>
              </a:buClr>
            </a:pPr>
            <a:r>
              <a:rPr lang="en-US" dirty="0" smtClean="0">
                <a:solidFill>
                  <a:schemeClr val="bg1"/>
                </a:solidFill>
              </a:rPr>
              <a:t>Should we use risk scores? If yes, which one? </a:t>
            </a:r>
          </a:p>
          <a:p>
            <a:pPr marL="234950" indent="0">
              <a:buClr>
                <a:schemeClr val="bg1"/>
              </a:buClr>
              <a:buNone/>
            </a:pPr>
            <a:r>
              <a:rPr lang="en-US" dirty="0" smtClean="0">
                <a:solidFill>
                  <a:schemeClr val="bg1"/>
                </a:solidFill>
              </a:rPr>
              <a:t>(no dedicated HBR score, for example, DAPT score can be applied after one year of DAPT only….)</a:t>
            </a:r>
          </a:p>
          <a:p>
            <a:pPr>
              <a:buClr>
                <a:schemeClr val="bg1"/>
              </a:buClr>
            </a:pPr>
            <a:endParaRPr lang="en-US" sz="1800" dirty="0" smtClean="0">
              <a:solidFill>
                <a:schemeClr val="bg1"/>
              </a:solidFill>
            </a:endParaRPr>
          </a:p>
          <a:p>
            <a:pPr>
              <a:buClr>
                <a:schemeClr val="bg1"/>
              </a:buClr>
            </a:pPr>
            <a:r>
              <a:rPr lang="fr-FR" dirty="0" smtClean="0">
                <a:solidFill>
                  <a:schemeClr val="bg1"/>
                </a:solidFill>
              </a:rPr>
              <a:t>What is the optimal DAPT duration for HBR patients? </a:t>
            </a:r>
          </a:p>
          <a:p>
            <a:endParaRPr lang="en-US" sz="3600" dirty="0" smtClean="0">
              <a:solidFill>
                <a:schemeClr val="bg1"/>
              </a:solidFill>
            </a:endParaRPr>
          </a:p>
          <a:p>
            <a:endParaRPr lang="en-US" sz="3600" dirty="0" smtClean="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110870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9084" y="1687122"/>
            <a:ext cx="3827585" cy="702128"/>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Review bleeding rates </a:t>
            </a:r>
          </a:p>
          <a:p>
            <a:pPr algn="ctr"/>
            <a:r>
              <a:rPr lang="en-US" sz="1600" dirty="0" smtClean="0">
                <a:solidFill>
                  <a:srgbClr val="FFC000"/>
                </a:solidFill>
              </a:rPr>
              <a:t>in trials of antiplatelet therapy after stent</a:t>
            </a:r>
            <a:endParaRPr lang="en-US" sz="1600" dirty="0">
              <a:solidFill>
                <a:srgbClr val="FFC000"/>
              </a:solidFill>
            </a:endParaRPr>
          </a:p>
        </p:txBody>
      </p:sp>
      <p:sp>
        <p:nvSpPr>
          <p:cNvPr id="5" name="Rectangle 4"/>
          <p:cNvSpPr/>
          <p:nvPr/>
        </p:nvSpPr>
        <p:spPr>
          <a:xfrm>
            <a:off x="2509235" y="2514959"/>
            <a:ext cx="3827585" cy="702128"/>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HBR criteria </a:t>
            </a:r>
          </a:p>
          <a:p>
            <a:pPr algn="ctr"/>
            <a:r>
              <a:rPr lang="en-US" sz="1600" dirty="0" smtClean="0">
                <a:solidFill>
                  <a:srgbClr val="FFC000"/>
                </a:solidFill>
              </a:rPr>
              <a:t>in ongoing trials </a:t>
            </a:r>
            <a:endParaRPr lang="en-US" sz="1600" dirty="0">
              <a:solidFill>
                <a:srgbClr val="FFC000"/>
              </a:solidFill>
            </a:endParaRPr>
          </a:p>
        </p:txBody>
      </p:sp>
      <p:sp>
        <p:nvSpPr>
          <p:cNvPr id="6" name="Rectangle 5"/>
          <p:cNvSpPr/>
          <p:nvPr/>
        </p:nvSpPr>
        <p:spPr>
          <a:xfrm>
            <a:off x="4182913" y="3338076"/>
            <a:ext cx="3827585" cy="702128"/>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Assess bleeding </a:t>
            </a:r>
            <a:r>
              <a:rPr lang="en-US" sz="2000" dirty="0">
                <a:solidFill>
                  <a:srgbClr val="FFC000"/>
                </a:solidFill>
              </a:rPr>
              <a:t>r</a:t>
            </a:r>
            <a:r>
              <a:rPr lang="en-US" sz="2000" dirty="0" smtClean="0">
                <a:solidFill>
                  <a:srgbClr val="FFC000"/>
                </a:solidFill>
              </a:rPr>
              <a:t>isk scores</a:t>
            </a:r>
          </a:p>
          <a:p>
            <a:pPr algn="ctr"/>
            <a:r>
              <a:rPr lang="en-US" sz="1600" dirty="0" smtClean="0">
                <a:solidFill>
                  <a:srgbClr val="FFC000"/>
                </a:solidFill>
              </a:rPr>
              <a:t>Score design and performance </a:t>
            </a:r>
            <a:endParaRPr lang="en-US" sz="1600" dirty="0">
              <a:solidFill>
                <a:srgbClr val="FFC000"/>
              </a:solidFill>
            </a:endParaRPr>
          </a:p>
        </p:txBody>
      </p:sp>
      <p:sp>
        <p:nvSpPr>
          <p:cNvPr id="7" name="Rectangle 6"/>
          <p:cNvSpPr/>
          <p:nvPr/>
        </p:nvSpPr>
        <p:spPr>
          <a:xfrm>
            <a:off x="5625271" y="4172965"/>
            <a:ext cx="3827585" cy="702128"/>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Impact of comorbidities </a:t>
            </a:r>
          </a:p>
          <a:p>
            <a:pPr algn="ctr"/>
            <a:r>
              <a:rPr lang="en-US" sz="1600" dirty="0" smtClean="0">
                <a:solidFill>
                  <a:srgbClr val="FFC000"/>
                </a:solidFill>
              </a:rPr>
              <a:t>On bleeding rates in different trials </a:t>
            </a:r>
            <a:endParaRPr lang="en-US" sz="1600" dirty="0">
              <a:solidFill>
                <a:srgbClr val="FFC000"/>
              </a:solidFill>
            </a:endParaRPr>
          </a:p>
        </p:txBody>
      </p:sp>
      <p:sp>
        <p:nvSpPr>
          <p:cNvPr id="8" name="Rectangle 7"/>
          <p:cNvSpPr/>
          <p:nvPr/>
        </p:nvSpPr>
        <p:spPr>
          <a:xfrm>
            <a:off x="6983265" y="5007854"/>
            <a:ext cx="3827585" cy="702128"/>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Defined HBR criteria</a:t>
            </a:r>
          </a:p>
          <a:p>
            <a:pPr algn="ctr"/>
            <a:r>
              <a:rPr lang="en-US" sz="1600" dirty="0" smtClean="0">
                <a:solidFill>
                  <a:srgbClr val="FFC000"/>
                </a:solidFill>
              </a:rPr>
              <a:t>Major and Minor</a:t>
            </a:r>
            <a:endParaRPr lang="en-US" sz="1600" dirty="0">
              <a:solidFill>
                <a:srgbClr val="FFC000"/>
              </a:solidFill>
            </a:endParaRPr>
          </a:p>
        </p:txBody>
      </p:sp>
      <p:sp>
        <p:nvSpPr>
          <p:cNvPr id="9" name="TextBox 8"/>
          <p:cNvSpPr txBox="1"/>
          <p:nvPr/>
        </p:nvSpPr>
        <p:spPr>
          <a:xfrm>
            <a:off x="-85962" y="921223"/>
            <a:ext cx="3827585" cy="646331"/>
          </a:xfrm>
          <a:prstGeom prst="rect">
            <a:avLst/>
          </a:prstGeom>
          <a:noFill/>
        </p:spPr>
        <p:txBody>
          <a:bodyPr wrap="square" rtlCol="0">
            <a:spAutoFit/>
          </a:bodyPr>
          <a:lstStyle/>
          <a:p>
            <a:pPr algn="ctr"/>
            <a:r>
              <a:rPr lang="en-US" sz="3600" b="1" dirty="0" smtClean="0">
                <a:solidFill>
                  <a:schemeClr val="bg1"/>
                </a:solidFill>
              </a:rPr>
              <a:t>Methodology:</a:t>
            </a:r>
            <a:endParaRPr lang="en-US" sz="3600" b="1" dirty="0">
              <a:solidFill>
                <a:schemeClr val="bg1"/>
              </a:solidFill>
            </a:endParaRPr>
          </a:p>
        </p:txBody>
      </p:sp>
      <p:sp>
        <p:nvSpPr>
          <p:cNvPr id="10" name="TextBox 9"/>
          <p:cNvSpPr txBox="1"/>
          <p:nvPr/>
        </p:nvSpPr>
        <p:spPr>
          <a:xfrm>
            <a:off x="7357356" y="1505213"/>
            <a:ext cx="4190999" cy="1323439"/>
          </a:xfrm>
          <a:prstGeom prst="rect">
            <a:avLst/>
          </a:prstGeom>
          <a:noFill/>
          <a:ln>
            <a:solidFill>
              <a:srgbClr val="FF0000"/>
            </a:solidFill>
          </a:ln>
        </p:spPr>
        <p:txBody>
          <a:bodyPr wrap="square" rtlCol="0">
            <a:spAutoFit/>
          </a:bodyPr>
          <a:lstStyle/>
          <a:p>
            <a:pPr algn="just"/>
            <a:r>
              <a:rPr lang="en-US" sz="2000" i="1" dirty="0" smtClean="0">
                <a:solidFill>
                  <a:srgbClr val="FF5B5B"/>
                </a:solidFill>
              </a:rPr>
              <a:t>“The purpose of the ARC: </a:t>
            </a:r>
            <a:r>
              <a:rPr lang="en-US" sz="2000" b="1" i="1" dirty="0" smtClean="0">
                <a:solidFill>
                  <a:srgbClr val="FF5B5B"/>
                </a:solidFill>
              </a:rPr>
              <a:t>to develop definitions and nomenclature </a:t>
            </a:r>
            <a:r>
              <a:rPr lang="en-US" sz="2000" i="1" dirty="0" smtClean="0">
                <a:solidFill>
                  <a:srgbClr val="FF5B5B"/>
                </a:solidFill>
              </a:rPr>
              <a:t>and related processes, optimized for application in pivotal clinical trials”</a:t>
            </a:r>
          </a:p>
        </p:txBody>
      </p:sp>
      <p:sp>
        <p:nvSpPr>
          <p:cNvPr id="11" name="TextBox 10"/>
          <p:cNvSpPr txBox="1"/>
          <p:nvPr/>
        </p:nvSpPr>
        <p:spPr>
          <a:xfrm>
            <a:off x="8381" y="152313"/>
            <a:ext cx="12183619" cy="707886"/>
          </a:xfrm>
          <a:prstGeom prst="rect">
            <a:avLst/>
          </a:prstGeom>
          <a:noFill/>
        </p:spPr>
        <p:txBody>
          <a:bodyPr wrap="square" rtlCol="0">
            <a:spAutoFit/>
          </a:bodyPr>
          <a:lstStyle/>
          <a:p>
            <a:pPr algn="ctr"/>
            <a:r>
              <a:rPr lang="en-US" sz="4000" b="1" i="0" dirty="0" smtClean="0">
                <a:solidFill>
                  <a:srgbClr val="FFC000"/>
                </a:solidFill>
                <a:ea typeface="Arial" charset="0"/>
                <a:cs typeface="Arial" charset="0"/>
              </a:rPr>
              <a:t>Striving for a universal HBR Definition – ARC </a:t>
            </a:r>
            <a:endParaRPr lang="en-US" sz="4000" b="1" i="0" dirty="0">
              <a:solidFill>
                <a:srgbClr val="FFC000"/>
              </a:solidFill>
              <a:ea typeface="Arial" charset="0"/>
              <a:cs typeface="Arial" charset="0"/>
            </a:endParaRPr>
          </a:p>
        </p:txBody>
      </p:sp>
    </p:spTree>
    <p:extLst>
      <p:ext uri="{BB962C8B-B14F-4D97-AF65-F5344CB8AC3E}">
        <p14:creationId xmlns:p14="http://schemas.microsoft.com/office/powerpoint/2010/main" val="39706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grpId="0" nodeType="withEffect">
                                  <p:stCondLst>
                                    <p:cond delay="1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53" presetClass="entr" presetSubtype="16" fill="hold" grpId="0" nodeType="withEffect">
                                  <p:stCondLst>
                                    <p:cond delay="2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fill="hold" grpId="0" nodeType="withEffect">
                                  <p:stCondLst>
                                    <p:cond delay="3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53" presetClass="entr" presetSubtype="16" fill="hold" grpId="0" nodeType="withEffect">
                                  <p:stCondLst>
                                    <p:cond delay="4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750" fill="hold"/>
                                        <p:tgtEl>
                                          <p:spTgt spid="8"/>
                                        </p:tgtEl>
                                        <p:attrNameLst>
                                          <p:attrName>ppt_w</p:attrName>
                                        </p:attrNameLst>
                                      </p:cBhvr>
                                      <p:tavLst>
                                        <p:tav tm="0">
                                          <p:val>
                                            <p:fltVal val="0"/>
                                          </p:val>
                                        </p:tav>
                                        <p:tav tm="100000">
                                          <p:val>
                                            <p:strVal val="#ppt_w"/>
                                          </p:val>
                                        </p:tav>
                                      </p:tavLst>
                                    </p:anim>
                                    <p:anim calcmode="lin" valueType="num">
                                      <p:cBhvr>
                                        <p:cTn id="28" dur="750" fill="hold"/>
                                        <p:tgtEl>
                                          <p:spTgt spid="8"/>
                                        </p:tgtEl>
                                        <p:attrNameLst>
                                          <p:attrName>ppt_h</p:attrName>
                                        </p:attrNameLst>
                                      </p:cBhvr>
                                      <p:tavLst>
                                        <p:tav tm="0">
                                          <p:val>
                                            <p:fltVal val="0"/>
                                          </p:val>
                                        </p:tav>
                                        <p:tav tm="100000">
                                          <p:val>
                                            <p:strVal val="#ppt_h"/>
                                          </p:val>
                                        </p:tav>
                                      </p:tavLst>
                                    </p:anim>
                                    <p:animEffect transition="in" filter="fade">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10" y="941973"/>
            <a:ext cx="6737713" cy="2589430"/>
          </a:xfrm>
          <a:prstGeom prst="rect">
            <a:avLst/>
          </a:prstGeom>
        </p:spPr>
      </p:pic>
      <p:sp>
        <p:nvSpPr>
          <p:cNvPr id="5" name="TextBox 4"/>
          <p:cNvSpPr txBox="1"/>
          <p:nvPr/>
        </p:nvSpPr>
        <p:spPr>
          <a:xfrm>
            <a:off x="-452065" y="286915"/>
            <a:ext cx="8071465" cy="584775"/>
          </a:xfrm>
          <a:prstGeom prst="rect">
            <a:avLst/>
          </a:prstGeom>
          <a:noFill/>
        </p:spPr>
        <p:txBody>
          <a:bodyPr wrap="square" rtlCol="0">
            <a:spAutoFit/>
          </a:bodyPr>
          <a:lstStyle/>
          <a:p>
            <a:pPr algn="ctr"/>
            <a:r>
              <a:rPr lang="en-US" sz="3200" b="1" dirty="0" smtClean="0">
                <a:solidFill>
                  <a:srgbClr val="FF0000"/>
                </a:solidFill>
              </a:rPr>
              <a:t>Presented at EuroPCR 2019 last week!</a:t>
            </a:r>
            <a:endParaRPr lang="en-US" sz="3200" b="1" dirty="0">
              <a:solidFill>
                <a:srgbClr val="FF0000"/>
              </a:solidFill>
            </a:endParaRPr>
          </a:p>
        </p:txBody>
      </p:sp>
      <p:sp>
        <p:nvSpPr>
          <p:cNvPr id="6" name="TextBox 5"/>
          <p:cNvSpPr txBox="1"/>
          <p:nvPr/>
        </p:nvSpPr>
        <p:spPr>
          <a:xfrm>
            <a:off x="7325380" y="280239"/>
            <a:ext cx="4267200" cy="3647152"/>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sz="2100" dirty="0" smtClean="0">
                <a:solidFill>
                  <a:schemeClr val="bg1"/>
                </a:solidFill>
              </a:rPr>
              <a:t>A consensus definition of patients at HBR was developed based on review of available evidence</a:t>
            </a:r>
          </a:p>
          <a:p>
            <a:endParaRPr lang="en-US" sz="2100" dirty="0">
              <a:solidFill>
                <a:schemeClr val="bg1"/>
              </a:solidFill>
            </a:endParaRPr>
          </a:p>
          <a:p>
            <a:pPr marL="285750" indent="-285750">
              <a:buFont typeface="Arial" panose="020B0604020202020204" pitchFamily="34" charset="0"/>
              <a:buChar char="•"/>
            </a:pPr>
            <a:r>
              <a:rPr lang="en-US" sz="2100" dirty="0" smtClean="0">
                <a:solidFill>
                  <a:schemeClr val="bg1"/>
                </a:solidFill>
              </a:rPr>
              <a:t>Represents </a:t>
            </a:r>
            <a:r>
              <a:rPr lang="en-US" sz="2100" dirty="0">
                <a:solidFill>
                  <a:schemeClr val="bg1"/>
                </a:solidFill>
              </a:rPr>
              <a:t>the first pragmatic approach to a consistent </a:t>
            </a:r>
            <a:r>
              <a:rPr lang="en-US" sz="2100" dirty="0" smtClean="0">
                <a:solidFill>
                  <a:schemeClr val="bg1"/>
                </a:solidFill>
              </a:rPr>
              <a:t>HBR definition in </a:t>
            </a:r>
            <a:r>
              <a:rPr lang="en-US" sz="2100" dirty="0">
                <a:solidFill>
                  <a:schemeClr val="bg1"/>
                </a:solidFill>
              </a:rPr>
              <a:t>clinical trials evaluating the safety and effectiveness of devices and drug regimens for patients </a:t>
            </a:r>
            <a:r>
              <a:rPr lang="en-US" sz="2100" dirty="0" smtClean="0">
                <a:solidFill>
                  <a:schemeClr val="bg1"/>
                </a:solidFill>
              </a:rPr>
              <a:t>undergoing PCI</a:t>
            </a:r>
            <a:endParaRPr lang="en-US" sz="21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469" y="4140149"/>
            <a:ext cx="4637196" cy="2613835"/>
          </a:xfrm>
          <a:prstGeom prst="rect">
            <a:avLst/>
          </a:prstGeom>
        </p:spPr>
      </p:pic>
      <p:sp>
        <p:nvSpPr>
          <p:cNvPr id="8" name="TextBox 7"/>
          <p:cNvSpPr txBox="1"/>
          <p:nvPr/>
        </p:nvSpPr>
        <p:spPr>
          <a:xfrm>
            <a:off x="48128" y="4119901"/>
            <a:ext cx="7098632" cy="1384995"/>
          </a:xfrm>
          <a:prstGeom prst="rect">
            <a:avLst/>
          </a:prstGeom>
          <a:noFill/>
        </p:spPr>
        <p:txBody>
          <a:bodyPr wrap="square" rtlCol="0">
            <a:spAutoFit/>
          </a:bodyPr>
          <a:lstStyle/>
          <a:p>
            <a:pPr algn="ctr"/>
            <a:r>
              <a:rPr lang="en-US" sz="2800" dirty="0" smtClean="0">
                <a:solidFill>
                  <a:srgbClr val="FFC000"/>
                </a:solidFill>
              </a:rPr>
              <a:t>Patients are considered to be at HBR if at least </a:t>
            </a:r>
            <a:r>
              <a:rPr lang="en-US" sz="2800" b="1" u="sng" dirty="0" smtClean="0">
                <a:solidFill>
                  <a:srgbClr val="FFC000"/>
                </a:solidFill>
              </a:rPr>
              <a:t>1 major and 2 minor criteria </a:t>
            </a:r>
            <a:r>
              <a:rPr lang="en-US" sz="2800" dirty="0" smtClean="0">
                <a:solidFill>
                  <a:srgbClr val="FFC000"/>
                </a:solidFill>
              </a:rPr>
              <a:t>are met</a:t>
            </a:r>
          </a:p>
          <a:p>
            <a:pPr algn="ctr"/>
            <a:endParaRPr lang="en-US" sz="2800" dirty="0">
              <a:solidFill>
                <a:srgbClr val="FF0000"/>
              </a:solidFill>
            </a:endParaRPr>
          </a:p>
        </p:txBody>
      </p:sp>
    </p:spTree>
    <p:extLst>
      <p:ext uri="{BB962C8B-B14F-4D97-AF65-F5344CB8AC3E}">
        <p14:creationId xmlns:p14="http://schemas.microsoft.com/office/powerpoint/2010/main" val="331117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256878"/>
            <a:ext cx="11537339" cy="932898"/>
          </a:xfrm>
        </p:spPr>
        <p:txBody>
          <a:bodyPr/>
          <a:lstStyle/>
          <a:p>
            <a:pPr algn="ctr"/>
            <a:r>
              <a:rPr lang="en-US" sz="5400" u="none" dirty="0" smtClean="0">
                <a:solidFill>
                  <a:srgbClr val="FFC000"/>
                </a:solidFill>
              </a:rPr>
              <a:t>BACKGROUND</a:t>
            </a:r>
            <a:endParaRPr lang="en-US" sz="5400" u="none" dirty="0">
              <a:solidFill>
                <a:srgbClr val="FFC000"/>
              </a:solidFill>
            </a:endParaRPr>
          </a:p>
        </p:txBody>
      </p:sp>
      <p:sp>
        <p:nvSpPr>
          <p:cNvPr id="4" name="Content Placeholder 2"/>
          <p:cNvSpPr txBox="1">
            <a:spLocks/>
          </p:cNvSpPr>
          <p:nvPr/>
        </p:nvSpPr>
        <p:spPr>
          <a:xfrm>
            <a:off x="0" y="2213809"/>
            <a:ext cx="12192000" cy="2466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b="1" dirty="0" smtClean="0">
              <a:solidFill>
                <a:schemeClr val="bg1"/>
              </a:solidFill>
            </a:endParaRPr>
          </a:p>
          <a:p>
            <a:pPr marL="0" indent="0" algn="ctr">
              <a:spcBef>
                <a:spcPts val="0"/>
              </a:spcBef>
              <a:buFont typeface="Arial" panose="020B0604020202020204" pitchFamily="34" charset="0"/>
              <a:buNone/>
            </a:pPr>
            <a:endParaRPr lang="en-US" b="1" dirty="0" smtClean="0">
              <a:solidFill>
                <a:schemeClr val="bg1"/>
              </a:solidFill>
            </a:endParaRPr>
          </a:p>
          <a:p>
            <a:pPr marL="0" indent="0" algn="ctr">
              <a:spcBef>
                <a:spcPts val="0"/>
              </a:spcBef>
              <a:buFont typeface="Arial" panose="020B0604020202020204" pitchFamily="34" charset="0"/>
              <a:buNone/>
            </a:pPr>
            <a:r>
              <a:rPr lang="en-US" sz="4000" b="1" dirty="0" smtClean="0">
                <a:solidFill>
                  <a:schemeClr val="bg1"/>
                </a:solidFill>
              </a:rPr>
              <a:t>IMPACT OF BLEEDING AFTER CORONARY STENTING</a:t>
            </a:r>
            <a:endParaRPr lang="en-US" sz="4000" b="1" dirty="0">
              <a:solidFill>
                <a:schemeClr val="bg1"/>
              </a:solidFill>
            </a:endParaRPr>
          </a:p>
        </p:txBody>
      </p:sp>
    </p:spTree>
    <p:extLst>
      <p:ext uri="{BB962C8B-B14F-4D97-AF65-F5344CB8AC3E}">
        <p14:creationId xmlns:p14="http://schemas.microsoft.com/office/powerpoint/2010/main" val="1706771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05200142"/>
              </p:ext>
            </p:extLst>
          </p:nvPr>
        </p:nvGraphicFramePr>
        <p:xfrm>
          <a:off x="47096" y="104888"/>
          <a:ext cx="5981032" cy="5967546"/>
        </p:xfrm>
        <a:graphic>
          <a:graphicData uri="http://schemas.openxmlformats.org/drawingml/2006/table">
            <a:tbl>
              <a:tblPr firstRow="1" bandRow="1">
                <a:tableStyleId>{21E4AEA4-8DFA-4A89-87EB-49C32662AFE0}</a:tableStyleId>
              </a:tblPr>
              <a:tblGrid>
                <a:gridCol w="5981032">
                  <a:extLst>
                    <a:ext uri="{9D8B030D-6E8A-4147-A177-3AD203B41FA5}">
                      <a16:colId xmlns="" xmlns:a16="http://schemas.microsoft.com/office/drawing/2014/main" val="3170818180"/>
                    </a:ext>
                  </a:extLst>
                </a:gridCol>
              </a:tblGrid>
              <a:tr h="441887">
                <a:tc>
                  <a:txBody>
                    <a:bodyPr/>
                    <a:lstStyle/>
                    <a:p>
                      <a:pPr algn="ctr"/>
                      <a:r>
                        <a:rPr lang="en-US" sz="2400" dirty="0" smtClean="0"/>
                        <a:t>Major HBR criteria</a:t>
                      </a:r>
                      <a:endParaRPr lang="en-US" sz="2400" dirty="0"/>
                    </a:p>
                  </a:txBody>
                  <a:tcPr anchor="ctr"/>
                </a:tc>
                <a:extLst>
                  <a:ext uri="{0D108BD9-81ED-4DB2-BD59-A6C34878D82A}">
                    <a16:rowId xmlns="" xmlns:a16="http://schemas.microsoft.com/office/drawing/2014/main" val="2040322743"/>
                  </a:ext>
                </a:extLst>
              </a:tr>
              <a:tr h="441887">
                <a:tc>
                  <a:txBody>
                    <a:bodyPr/>
                    <a:lstStyle/>
                    <a:p>
                      <a:pPr marL="285750" indent="-285750">
                        <a:buFont typeface="Arial" panose="020B0604020202020204" pitchFamily="34" charset="0"/>
                        <a:buChar char="•"/>
                      </a:pPr>
                      <a:r>
                        <a:rPr lang="en-US" sz="1600" dirty="0" smtClean="0"/>
                        <a:t>Anticipated long-term oral anticoagulation</a:t>
                      </a:r>
                      <a:endParaRPr lang="en-US" sz="1600" dirty="0"/>
                    </a:p>
                  </a:txBody>
                  <a:tcPr anchor="ctr"/>
                </a:tc>
                <a:extLst>
                  <a:ext uri="{0D108BD9-81ED-4DB2-BD59-A6C34878D82A}">
                    <a16:rowId xmlns="" xmlns:a16="http://schemas.microsoft.com/office/drawing/2014/main" val="786524151"/>
                  </a:ext>
                </a:extLst>
              </a:tr>
              <a:tr h="441887">
                <a:tc>
                  <a:txBody>
                    <a:bodyPr/>
                    <a:lstStyle/>
                    <a:p>
                      <a:pPr marL="285750" indent="-285750">
                        <a:buFont typeface="Arial" panose="020B0604020202020204" pitchFamily="34" charset="0"/>
                        <a:buChar char="•"/>
                      </a:pPr>
                      <a:r>
                        <a:rPr lang="en-US" sz="1600" dirty="0" smtClean="0"/>
                        <a:t>Severe/End-stage CKD (eGFR &lt;30ml/min)</a:t>
                      </a:r>
                      <a:endParaRPr lang="en-US" sz="1600" dirty="0"/>
                    </a:p>
                  </a:txBody>
                  <a:tcPr anchor="ctr"/>
                </a:tc>
                <a:extLst>
                  <a:ext uri="{0D108BD9-81ED-4DB2-BD59-A6C34878D82A}">
                    <a16:rowId xmlns="" xmlns:a16="http://schemas.microsoft.com/office/drawing/2014/main" val="2653046189"/>
                  </a:ext>
                </a:extLst>
              </a:tr>
              <a:tr h="441887">
                <a:tc>
                  <a:txBody>
                    <a:bodyPr/>
                    <a:lstStyle/>
                    <a:p>
                      <a:pPr marL="285750" indent="-285750">
                        <a:buFont typeface="Arial" panose="020B0604020202020204" pitchFamily="34" charset="0"/>
                        <a:buChar char="•"/>
                      </a:pPr>
                      <a:r>
                        <a:rPr lang="en-US" sz="1600" dirty="0" smtClean="0"/>
                        <a:t>Hb &lt;11g/dl</a:t>
                      </a:r>
                      <a:endParaRPr lang="en-US" sz="1600" dirty="0"/>
                    </a:p>
                  </a:txBody>
                  <a:tcPr anchor="ctr"/>
                </a:tc>
                <a:extLst>
                  <a:ext uri="{0D108BD9-81ED-4DB2-BD59-A6C34878D82A}">
                    <a16:rowId xmlns="" xmlns:a16="http://schemas.microsoft.com/office/drawing/2014/main" val="1369882988"/>
                  </a:ext>
                </a:extLst>
              </a:tr>
              <a:tr h="441887">
                <a:tc>
                  <a:txBody>
                    <a:bodyPr/>
                    <a:lstStyle/>
                    <a:p>
                      <a:pPr marL="285750" indent="-285750">
                        <a:buFont typeface="Arial" panose="020B0604020202020204" pitchFamily="34" charset="0"/>
                        <a:buChar char="•"/>
                      </a:pPr>
                      <a:r>
                        <a:rPr lang="en-US" sz="1600" dirty="0" smtClean="0"/>
                        <a:t>Spontaneous bleeding requiring</a:t>
                      </a:r>
                      <a:r>
                        <a:rPr lang="en-US" sz="1600" baseline="0" dirty="0" smtClean="0"/>
                        <a:t> hospitalization or transfusion in the past 6 mo or any time, if recurrent</a:t>
                      </a:r>
                      <a:endParaRPr lang="en-US" sz="1600" dirty="0"/>
                    </a:p>
                  </a:txBody>
                  <a:tcPr anchor="ctr"/>
                </a:tc>
                <a:extLst>
                  <a:ext uri="{0D108BD9-81ED-4DB2-BD59-A6C34878D82A}">
                    <a16:rowId xmlns="" xmlns:a16="http://schemas.microsoft.com/office/drawing/2014/main" val="129685629"/>
                  </a:ext>
                </a:extLst>
              </a:tr>
              <a:tr h="441887">
                <a:tc>
                  <a:txBody>
                    <a:bodyPr/>
                    <a:lstStyle/>
                    <a:p>
                      <a:pPr marL="285750" indent="-285750">
                        <a:buFont typeface="Arial" panose="020B0604020202020204" pitchFamily="34" charset="0"/>
                        <a:buChar char="•"/>
                      </a:pPr>
                      <a:r>
                        <a:rPr lang="en-US" sz="1600" dirty="0" smtClean="0"/>
                        <a:t>Moderate/severe</a:t>
                      </a:r>
                      <a:r>
                        <a:rPr lang="en-US" sz="1600" baseline="0" dirty="0" smtClean="0"/>
                        <a:t> baseline thrombocytopenia (&lt;100x10⁹/L)</a:t>
                      </a:r>
                      <a:endParaRPr lang="en-US" sz="1600" dirty="0"/>
                    </a:p>
                  </a:txBody>
                  <a:tcPr anchor="ctr"/>
                </a:tc>
                <a:extLst>
                  <a:ext uri="{0D108BD9-81ED-4DB2-BD59-A6C34878D82A}">
                    <a16:rowId xmlns="" xmlns:a16="http://schemas.microsoft.com/office/drawing/2014/main" val="3272997796"/>
                  </a:ext>
                </a:extLst>
              </a:tr>
              <a:tr h="441887">
                <a:tc>
                  <a:txBody>
                    <a:bodyPr/>
                    <a:lstStyle/>
                    <a:p>
                      <a:pPr marL="285750" indent="-285750">
                        <a:buFont typeface="Arial" panose="020B0604020202020204" pitchFamily="34" charset="0"/>
                        <a:buChar char="•"/>
                      </a:pPr>
                      <a:r>
                        <a:rPr lang="en-US" sz="1600" dirty="0" smtClean="0"/>
                        <a:t>Chronic bleeding diathesis</a:t>
                      </a:r>
                      <a:endParaRPr lang="en-US" sz="1600" dirty="0"/>
                    </a:p>
                  </a:txBody>
                  <a:tcPr anchor="ctr"/>
                </a:tc>
                <a:extLst>
                  <a:ext uri="{0D108BD9-81ED-4DB2-BD59-A6C34878D82A}">
                    <a16:rowId xmlns="" xmlns:a16="http://schemas.microsoft.com/office/drawing/2014/main" val="1524649159"/>
                  </a:ext>
                </a:extLst>
              </a:tr>
              <a:tr h="441887">
                <a:tc>
                  <a:txBody>
                    <a:bodyPr/>
                    <a:lstStyle/>
                    <a:p>
                      <a:pPr marL="285750" indent="-285750">
                        <a:buFont typeface="Arial" panose="020B0604020202020204" pitchFamily="34" charset="0"/>
                        <a:buChar char="•"/>
                      </a:pPr>
                      <a:r>
                        <a:rPr lang="en-US" sz="1600" dirty="0" smtClean="0"/>
                        <a:t>Liver cirrhosis with portal hypertension</a:t>
                      </a:r>
                      <a:endParaRPr lang="en-US" sz="1600" dirty="0"/>
                    </a:p>
                  </a:txBody>
                  <a:tcPr anchor="ctr"/>
                </a:tc>
                <a:extLst>
                  <a:ext uri="{0D108BD9-81ED-4DB2-BD59-A6C34878D82A}">
                    <a16:rowId xmlns="" xmlns:a16="http://schemas.microsoft.com/office/drawing/2014/main" val="3245861924"/>
                  </a:ext>
                </a:extLst>
              </a:tr>
              <a:tr h="441887">
                <a:tc>
                  <a:txBody>
                    <a:bodyPr/>
                    <a:lstStyle/>
                    <a:p>
                      <a:pPr marL="285750" indent="-285750">
                        <a:buFont typeface="Arial" panose="020B0604020202020204" pitchFamily="34" charset="0"/>
                        <a:buChar char="•"/>
                      </a:pPr>
                      <a:r>
                        <a:rPr lang="en-US" sz="1600" dirty="0" smtClean="0"/>
                        <a:t>Active malignancy (excluding</a:t>
                      </a:r>
                      <a:r>
                        <a:rPr lang="en-US" sz="1600" baseline="0" dirty="0" smtClean="0"/>
                        <a:t> </a:t>
                      </a:r>
                      <a:r>
                        <a:rPr lang="en-US" sz="1600" baseline="0" dirty="0" err="1" smtClean="0"/>
                        <a:t>nonmelanoma</a:t>
                      </a:r>
                      <a:r>
                        <a:rPr lang="en-US" sz="1600" baseline="0" dirty="0" smtClean="0"/>
                        <a:t> skin cancer) within the past 12 months)</a:t>
                      </a:r>
                      <a:endParaRPr lang="en-US" sz="1600" dirty="0"/>
                    </a:p>
                  </a:txBody>
                  <a:tcPr anchor="ctr"/>
                </a:tc>
                <a:extLst>
                  <a:ext uri="{0D108BD9-81ED-4DB2-BD59-A6C34878D82A}">
                    <a16:rowId xmlns="" xmlns:a16="http://schemas.microsoft.com/office/drawing/2014/main" val="364143923"/>
                  </a:ext>
                </a:extLst>
              </a:tr>
              <a:tr h="441887">
                <a:tc>
                  <a:txBody>
                    <a:bodyPr/>
                    <a:lstStyle/>
                    <a:p>
                      <a:pPr marL="285750" indent="-285750">
                        <a:buFont typeface="Arial" panose="020B0604020202020204" pitchFamily="34" charset="0"/>
                        <a:buChar char="•"/>
                      </a:pPr>
                      <a:r>
                        <a:rPr lang="en-US" sz="1600" dirty="0" smtClean="0"/>
                        <a:t>Previous</a:t>
                      </a:r>
                      <a:r>
                        <a:rPr lang="en-US" sz="1600" baseline="0" dirty="0" smtClean="0"/>
                        <a:t> spontaneous ICH (at any time)/ traumatic ICH (within the past 12 months)/ presence of a </a:t>
                      </a:r>
                      <a:r>
                        <a:rPr lang="en-US" sz="1600" baseline="0" dirty="0" err="1" smtClean="0"/>
                        <a:t>bAVM</a:t>
                      </a:r>
                      <a:r>
                        <a:rPr lang="en-US" sz="1600" baseline="0" dirty="0" smtClean="0"/>
                        <a:t>/ moderate or severe ischemic stroke within the past 6 mo</a:t>
                      </a:r>
                      <a:endParaRPr lang="en-US" sz="1600" dirty="0"/>
                    </a:p>
                  </a:txBody>
                  <a:tcPr anchor="ctr"/>
                </a:tc>
                <a:extLst>
                  <a:ext uri="{0D108BD9-81ED-4DB2-BD59-A6C34878D82A}">
                    <a16:rowId xmlns="" xmlns:a16="http://schemas.microsoft.com/office/drawing/2014/main" val="3734799053"/>
                  </a:ext>
                </a:extLst>
              </a:tr>
              <a:tr h="438912">
                <a:tc>
                  <a:txBody>
                    <a:bodyPr/>
                    <a:lstStyle/>
                    <a:p>
                      <a:pPr marL="285750" indent="-285750">
                        <a:buFont typeface="Arial" panose="020B0604020202020204" pitchFamily="34" charset="0"/>
                        <a:buChar char="•"/>
                      </a:pPr>
                      <a:r>
                        <a:rPr lang="en-US" sz="1600" dirty="0" err="1" smtClean="0"/>
                        <a:t>Nondeferrable</a:t>
                      </a:r>
                      <a:r>
                        <a:rPr lang="en-US" sz="1600" dirty="0" smtClean="0"/>
                        <a:t> major surgery on DAPT</a:t>
                      </a:r>
                    </a:p>
                  </a:txBody>
                  <a:tcPr anchor="ctr"/>
                </a:tc>
                <a:extLst>
                  <a:ext uri="{0D108BD9-81ED-4DB2-BD59-A6C34878D82A}">
                    <a16:rowId xmlns="" xmlns:a16="http://schemas.microsoft.com/office/drawing/2014/main" val="389909746"/>
                  </a:ext>
                </a:extLst>
              </a:tr>
              <a:tr h="438912">
                <a:tc>
                  <a:txBody>
                    <a:bodyPr/>
                    <a:lstStyle/>
                    <a:p>
                      <a:pPr marL="285750" indent="-285750">
                        <a:buFont typeface="Arial" panose="020B0604020202020204" pitchFamily="34" charset="0"/>
                        <a:buChar char="•"/>
                      </a:pPr>
                      <a:r>
                        <a:rPr lang="en-US" sz="1600" dirty="0" smtClean="0"/>
                        <a:t>Recent major surgery</a:t>
                      </a:r>
                      <a:r>
                        <a:rPr lang="en-US" sz="1600" baseline="0" dirty="0" smtClean="0"/>
                        <a:t> or major trauma within 30 d before PCI</a:t>
                      </a:r>
                      <a:endParaRPr lang="en-US" sz="1600" dirty="0" smtClean="0"/>
                    </a:p>
                  </a:txBody>
                  <a:tcPr anchor="ctr"/>
                </a:tc>
                <a:extLst>
                  <a:ext uri="{0D108BD9-81ED-4DB2-BD59-A6C34878D82A}">
                    <a16:rowId xmlns="" xmlns:a16="http://schemas.microsoft.com/office/drawing/2014/main" val="413388975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11235874"/>
              </p:ext>
            </p:extLst>
          </p:nvPr>
        </p:nvGraphicFramePr>
        <p:xfrm>
          <a:off x="6152353" y="104888"/>
          <a:ext cx="5981032" cy="3245755"/>
        </p:xfrm>
        <a:graphic>
          <a:graphicData uri="http://schemas.openxmlformats.org/drawingml/2006/table">
            <a:tbl>
              <a:tblPr firstRow="1" bandRow="1">
                <a:tableStyleId>{10A1B5D5-9B99-4C35-A422-299274C87663}</a:tableStyleId>
              </a:tblPr>
              <a:tblGrid>
                <a:gridCol w="5981032">
                  <a:extLst>
                    <a:ext uri="{9D8B030D-6E8A-4147-A177-3AD203B41FA5}">
                      <a16:colId xmlns="" xmlns:a16="http://schemas.microsoft.com/office/drawing/2014/main" val="3170818180"/>
                    </a:ext>
                  </a:extLst>
                </a:gridCol>
              </a:tblGrid>
              <a:tr h="441887">
                <a:tc>
                  <a:txBody>
                    <a:bodyPr/>
                    <a:lstStyle/>
                    <a:p>
                      <a:pPr algn="ctr"/>
                      <a:r>
                        <a:rPr lang="en-US" sz="2400" dirty="0" smtClean="0"/>
                        <a:t>Minor HBR criteria</a:t>
                      </a:r>
                      <a:endParaRPr lang="en-US" sz="2400" dirty="0"/>
                    </a:p>
                  </a:txBody>
                  <a:tcPr anchor="ctr"/>
                </a:tc>
                <a:extLst>
                  <a:ext uri="{0D108BD9-81ED-4DB2-BD59-A6C34878D82A}">
                    <a16:rowId xmlns="" xmlns:a16="http://schemas.microsoft.com/office/drawing/2014/main" val="2040322743"/>
                  </a:ext>
                </a:extLst>
              </a:tr>
              <a:tr h="441887">
                <a:tc>
                  <a:txBody>
                    <a:bodyPr/>
                    <a:lstStyle/>
                    <a:p>
                      <a:pPr marL="285750" indent="-285750">
                        <a:buFont typeface="Arial" panose="020B0604020202020204" pitchFamily="34" charset="0"/>
                        <a:buChar char="•"/>
                      </a:pPr>
                      <a:r>
                        <a:rPr lang="en-US" sz="1600" dirty="0" smtClean="0"/>
                        <a:t>Age ≥75 y</a:t>
                      </a:r>
                      <a:endParaRPr lang="en-US" sz="1600" dirty="0"/>
                    </a:p>
                  </a:txBody>
                  <a:tcPr anchor="ctr"/>
                </a:tc>
                <a:extLst>
                  <a:ext uri="{0D108BD9-81ED-4DB2-BD59-A6C34878D82A}">
                    <a16:rowId xmlns="" xmlns:a16="http://schemas.microsoft.com/office/drawing/2014/main" val="786524151"/>
                  </a:ext>
                </a:extLst>
              </a:tr>
              <a:tr h="441887">
                <a:tc>
                  <a:txBody>
                    <a:bodyPr/>
                    <a:lstStyle/>
                    <a:p>
                      <a:pPr marL="285750" indent="-285750">
                        <a:buFont typeface="Arial" panose="020B0604020202020204" pitchFamily="34" charset="0"/>
                        <a:buChar char="•"/>
                      </a:pPr>
                      <a:r>
                        <a:rPr lang="en-US" sz="1600" dirty="0" smtClean="0"/>
                        <a:t>Moderate CKD (eGFR</a:t>
                      </a:r>
                      <a:r>
                        <a:rPr lang="en-US" sz="1600" baseline="0" dirty="0" smtClean="0"/>
                        <a:t> 30-59 ml/min)</a:t>
                      </a:r>
                      <a:endParaRPr lang="en-US" sz="1600" dirty="0"/>
                    </a:p>
                  </a:txBody>
                  <a:tcPr anchor="ctr"/>
                </a:tc>
                <a:extLst>
                  <a:ext uri="{0D108BD9-81ED-4DB2-BD59-A6C34878D82A}">
                    <a16:rowId xmlns="" xmlns:a16="http://schemas.microsoft.com/office/drawing/2014/main" val="2653046189"/>
                  </a:ext>
                </a:extLst>
              </a:tr>
              <a:tr h="441887">
                <a:tc>
                  <a:txBody>
                    <a:bodyPr/>
                    <a:lstStyle/>
                    <a:p>
                      <a:pPr marL="285750" indent="-285750">
                        <a:buFont typeface="Arial" panose="020B0604020202020204" pitchFamily="34" charset="0"/>
                        <a:buChar char="•"/>
                      </a:pPr>
                      <a:r>
                        <a:rPr lang="en-US" sz="1600" dirty="0" smtClean="0"/>
                        <a:t>Hb 11</a:t>
                      </a:r>
                      <a:r>
                        <a:rPr lang="en-US" sz="1600" baseline="0" dirty="0" smtClean="0"/>
                        <a:t> – 12.9 g/dl for men and 11 – 11.9 g/dl for women</a:t>
                      </a:r>
                      <a:endParaRPr lang="en-US" sz="1600" dirty="0"/>
                    </a:p>
                  </a:txBody>
                  <a:tcPr anchor="ctr"/>
                </a:tc>
                <a:extLst>
                  <a:ext uri="{0D108BD9-81ED-4DB2-BD59-A6C34878D82A}">
                    <a16:rowId xmlns="" xmlns:a16="http://schemas.microsoft.com/office/drawing/2014/main" val="1369882988"/>
                  </a:ext>
                </a:extLst>
              </a:tr>
              <a:tr h="441887">
                <a:tc>
                  <a:txBody>
                    <a:bodyPr/>
                    <a:lstStyle/>
                    <a:p>
                      <a:pPr marL="285750" indent="-285750">
                        <a:buFont typeface="Arial" panose="020B0604020202020204" pitchFamily="34" charset="0"/>
                        <a:buChar char="•"/>
                      </a:pPr>
                      <a:r>
                        <a:rPr lang="en-US" sz="1600" dirty="0" smtClean="0"/>
                        <a:t>Spontaneous bleeding requiring hospitalization or transfusion within the past 12 mo not meeting the major criterion</a:t>
                      </a:r>
                    </a:p>
                  </a:txBody>
                  <a:tcPr anchor="ctr"/>
                </a:tc>
                <a:extLst>
                  <a:ext uri="{0D108BD9-81ED-4DB2-BD59-A6C34878D82A}">
                    <a16:rowId xmlns="" xmlns:a16="http://schemas.microsoft.com/office/drawing/2014/main" val="129685629"/>
                  </a:ext>
                </a:extLst>
              </a:tr>
              <a:tr h="441887">
                <a:tc>
                  <a:txBody>
                    <a:bodyPr/>
                    <a:lstStyle/>
                    <a:p>
                      <a:pPr marL="285750" indent="-285750">
                        <a:buFont typeface="Arial" panose="020B0604020202020204" pitchFamily="34" charset="0"/>
                        <a:buChar char="•"/>
                      </a:pPr>
                      <a:r>
                        <a:rPr lang="en-US" sz="1600" dirty="0" smtClean="0"/>
                        <a:t>Long-term use of oral NSAIDs or steroids</a:t>
                      </a:r>
                    </a:p>
                  </a:txBody>
                  <a:tcPr anchor="ctr"/>
                </a:tc>
                <a:extLst>
                  <a:ext uri="{0D108BD9-81ED-4DB2-BD59-A6C34878D82A}">
                    <a16:rowId xmlns="" xmlns:a16="http://schemas.microsoft.com/office/drawing/2014/main" val="3272997796"/>
                  </a:ext>
                </a:extLst>
              </a:tr>
              <a:tr h="441887">
                <a:tc>
                  <a:txBody>
                    <a:bodyPr/>
                    <a:lstStyle/>
                    <a:p>
                      <a:pPr marL="285750" indent="-285750">
                        <a:buFont typeface="Arial" panose="020B0604020202020204" pitchFamily="34" charset="0"/>
                        <a:buChar char="•"/>
                      </a:pPr>
                      <a:r>
                        <a:rPr lang="en-US" sz="1600" dirty="0" smtClean="0"/>
                        <a:t>Any ischemic stroke at any time not meeting the major criterion</a:t>
                      </a:r>
                    </a:p>
                  </a:txBody>
                  <a:tcPr anchor="ctr"/>
                </a:tc>
                <a:extLst>
                  <a:ext uri="{0D108BD9-81ED-4DB2-BD59-A6C34878D82A}">
                    <a16:rowId xmlns="" xmlns:a16="http://schemas.microsoft.com/office/drawing/2014/main" val="1524649159"/>
                  </a:ext>
                </a:extLst>
              </a:tr>
            </a:tbl>
          </a:graphicData>
        </a:graphic>
      </p:graphicFrame>
      <p:sp>
        <p:nvSpPr>
          <p:cNvPr id="9" name="TextBox 8"/>
          <p:cNvSpPr txBox="1"/>
          <p:nvPr/>
        </p:nvSpPr>
        <p:spPr>
          <a:xfrm>
            <a:off x="6152353" y="3733041"/>
            <a:ext cx="5981032" cy="2246769"/>
          </a:xfrm>
          <a:prstGeom prst="rect">
            <a:avLst/>
          </a:prstGeom>
          <a:noFill/>
        </p:spPr>
        <p:txBody>
          <a:bodyPr wrap="square" rtlCol="0">
            <a:spAutoFit/>
          </a:bodyPr>
          <a:lstStyle/>
          <a:p>
            <a:pPr algn="ctr"/>
            <a:r>
              <a:rPr lang="en-US" sz="2800" dirty="0" smtClean="0">
                <a:solidFill>
                  <a:srgbClr val="FFC000"/>
                </a:solidFill>
              </a:rPr>
              <a:t>According to ARC HBR definition -patients are considered to be at HBR if at least </a:t>
            </a:r>
            <a:r>
              <a:rPr lang="en-US" sz="2800" b="1" u="sng" dirty="0" smtClean="0">
                <a:solidFill>
                  <a:srgbClr val="FFC000"/>
                </a:solidFill>
              </a:rPr>
              <a:t>1 major and 2 minor criteria </a:t>
            </a:r>
            <a:r>
              <a:rPr lang="en-US" sz="2800" dirty="0" smtClean="0">
                <a:solidFill>
                  <a:srgbClr val="FFC000"/>
                </a:solidFill>
              </a:rPr>
              <a:t>are met</a:t>
            </a:r>
          </a:p>
          <a:p>
            <a:pPr algn="ctr"/>
            <a:endParaRPr lang="en-US" sz="2800" dirty="0">
              <a:solidFill>
                <a:srgbClr val="FF0000"/>
              </a:solidFill>
            </a:endParaRPr>
          </a:p>
        </p:txBody>
      </p:sp>
      <p:sp>
        <p:nvSpPr>
          <p:cNvPr id="10" name="Rectangle 9"/>
          <p:cNvSpPr/>
          <p:nvPr/>
        </p:nvSpPr>
        <p:spPr>
          <a:xfrm>
            <a:off x="8201001" y="6072434"/>
            <a:ext cx="3785136" cy="523220"/>
          </a:xfrm>
          <a:prstGeom prst="rect">
            <a:avLst/>
          </a:prstGeom>
        </p:spPr>
        <p:txBody>
          <a:bodyPr>
            <a:spAutoFit/>
          </a:bodyPr>
          <a:lstStyle/>
          <a:p>
            <a:r>
              <a:rPr lang="en-US" sz="1400" dirty="0">
                <a:solidFill>
                  <a:schemeClr val="bg1"/>
                </a:solidFill>
              </a:rPr>
              <a:t>Circulation. 2019;139:00–00. DOI: 10.1161/CIRCULATIONAHA.119.040167 </a:t>
            </a:r>
          </a:p>
        </p:txBody>
      </p:sp>
    </p:spTree>
    <p:extLst>
      <p:ext uri="{BB962C8B-B14F-4D97-AF65-F5344CB8AC3E}">
        <p14:creationId xmlns:p14="http://schemas.microsoft.com/office/powerpoint/2010/main" val="2864634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61676"/>
            <a:ext cx="12192000" cy="534366"/>
          </a:xfrm>
        </p:spPr>
        <p:txBody>
          <a:bodyPr/>
          <a:lstStyle/>
          <a:p>
            <a:pPr algn="ctr"/>
            <a:r>
              <a:rPr lang="en-US" sz="4000" u="none" dirty="0" smtClean="0">
                <a:solidFill>
                  <a:srgbClr val="FFC000"/>
                </a:solidFill>
              </a:rPr>
              <a:t>Current Guidelines: DAPT for HBR Patients Undergoing PCI with DES</a:t>
            </a:r>
            <a:endParaRPr lang="en-US" sz="4000" u="none" dirty="0">
              <a:solidFill>
                <a:srgbClr val="FFC000"/>
              </a:solidFill>
            </a:endParaRPr>
          </a:p>
        </p:txBody>
      </p:sp>
      <p:pic>
        <p:nvPicPr>
          <p:cNvPr id="4" name="Picture 3"/>
          <p:cNvPicPr>
            <a:picLocks noChangeAspect="1"/>
          </p:cNvPicPr>
          <p:nvPr/>
        </p:nvPicPr>
        <p:blipFill rotWithShape="1">
          <a:blip r:embed="rId2"/>
          <a:srcRect l="235" t="8765" b="5631"/>
          <a:stretch/>
        </p:blipFill>
        <p:spPr>
          <a:xfrm>
            <a:off x="109609" y="1379687"/>
            <a:ext cx="7042981" cy="5217023"/>
          </a:xfrm>
          <a:prstGeom prst="rect">
            <a:avLst/>
          </a:prstGeom>
        </p:spPr>
      </p:pic>
      <p:sp>
        <p:nvSpPr>
          <p:cNvPr id="5" name="TextBox 4"/>
          <p:cNvSpPr txBox="1"/>
          <p:nvPr/>
        </p:nvSpPr>
        <p:spPr>
          <a:xfrm>
            <a:off x="7537938" y="1556092"/>
            <a:ext cx="4161693" cy="461665"/>
          </a:xfrm>
          <a:prstGeom prst="rect">
            <a:avLst/>
          </a:prstGeom>
          <a:noFill/>
        </p:spPr>
        <p:txBody>
          <a:bodyPr wrap="square" rtlCol="0">
            <a:spAutoFit/>
          </a:bodyPr>
          <a:lstStyle/>
          <a:p>
            <a:pPr algn="ctr"/>
            <a:r>
              <a:rPr lang="en-US" sz="2400" b="1" dirty="0" smtClean="0">
                <a:solidFill>
                  <a:schemeClr val="bg1"/>
                </a:solidFill>
              </a:rPr>
              <a:t>Stable CAD</a:t>
            </a:r>
            <a:endParaRPr lang="en-US" sz="24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83510418"/>
              </p:ext>
            </p:extLst>
          </p:nvPr>
        </p:nvGraphicFramePr>
        <p:xfrm>
          <a:off x="7279104" y="2146969"/>
          <a:ext cx="4764508" cy="741680"/>
        </p:xfrm>
        <a:graphic>
          <a:graphicData uri="http://schemas.openxmlformats.org/drawingml/2006/table">
            <a:tbl>
              <a:tblPr firstRow="1" bandRow="1">
                <a:tableStyleId>{BC89EF96-8CEA-46FF-86C4-4CE0E7609802}</a:tableStyleId>
              </a:tblPr>
              <a:tblGrid>
                <a:gridCol w="2382254">
                  <a:extLst>
                    <a:ext uri="{9D8B030D-6E8A-4147-A177-3AD203B41FA5}">
                      <a16:colId xmlns="" xmlns:a16="http://schemas.microsoft.com/office/drawing/2014/main" val="4015059468"/>
                    </a:ext>
                  </a:extLst>
                </a:gridCol>
                <a:gridCol w="2382254">
                  <a:extLst>
                    <a:ext uri="{9D8B030D-6E8A-4147-A177-3AD203B41FA5}">
                      <a16:colId xmlns="" xmlns:a16="http://schemas.microsoft.com/office/drawing/2014/main" val="2131101229"/>
                    </a:ext>
                  </a:extLst>
                </a:gridCol>
              </a:tblGrid>
              <a:tr h="370840">
                <a:tc>
                  <a:txBody>
                    <a:bodyPr/>
                    <a:lstStyle/>
                    <a:p>
                      <a:r>
                        <a:rPr lang="en-US" dirty="0" smtClean="0"/>
                        <a:t>No HBR</a:t>
                      </a:r>
                      <a:endParaRPr lang="en-US" dirty="0"/>
                    </a:p>
                  </a:txBody>
                  <a:tcPr>
                    <a:solidFill>
                      <a:schemeClr val="bg1"/>
                    </a:solidFill>
                  </a:tcPr>
                </a:tc>
                <a:tc>
                  <a:txBody>
                    <a:bodyPr/>
                    <a:lstStyle/>
                    <a:p>
                      <a:r>
                        <a:rPr lang="en-US" b="0" dirty="0" smtClean="0"/>
                        <a:t>6 months</a:t>
                      </a:r>
                      <a:r>
                        <a:rPr lang="en-US" b="0" baseline="0" dirty="0" smtClean="0"/>
                        <a:t> or longer*</a:t>
                      </a:r>
                      <a:endParaRPr lang="en-US" b="0" dirty="0"/>
                    </a:p>
                  </a:txBody>
                  <a:tcPr>
                    <a:solidFill>
                      <a:schemeClr val="bg1"/>
                    </a:solidFill>
                  </a:tcPr>
                </a:tc>
                <a:extLst>
                  <a:ext uri="{0D108BD9-81ED-4DB2-BD59-A6C34878D82A}">
                    <a16:rowId xmlns="" xmlns:a16="http://schemas.microsoft.com/office/drawing/2014/main" val="4054428141"/>
                  </a:ext>
                </a:extLst>
              </a:tr>
              <a:tr h="370840">
                <a:tc>
                  <a:txBody>
                    <a:bodyPr/>
                    <a:lstStyle/>
                    <a:p>
                      <a:r>
                        <a:rPr lang="en-US" b="1" dirty="0" smtClean="0"/>
                        <a:t>HBR</a:t>
                      </a:r>
                      <a:endParaRPr lang="en-US" b="1" dirty="0"/>
                    </a:p>
                  </a:txBody>
                  <a:tcPr>
                    <a:solidFill>
                      <a:schemeClr val="bg1"/>
                    </a:solidFill>
                  </a:tcPr>
                </a:tc>
                <a:tc>
                  <a:txBody>
                    <a:bodyPr/>
                    <a:lstStyle/>
                    <a:p>
                      <a:r>
                        <a:rPr lang="en-US" dirty="0" smtClean="0"/>
                        <a:t>1 to 3 months</a:t>
                      </a:r>
                      <a:endParaRPr lang="en-US" dirty="0"/>
                    </a:p>
                  </a:txBody>
                  <a:tcPr>
                    <a:solidFill>
                      <a:schemeClr val="bg1"/>
                    </a:solidFill>
                  </a:tcPr>
                </a:tc>
                <a:extLst>
                  <a:ext uri="{0D108BD9-81ED-4DB2-BD59-A6C34878D82A}">
                    <a16:rowId xmlns="" xmlns:a16="http://schemas.microsoft.com/office/drawing/2014/main" val="899479920"/>
                  </a:ext>
                </a:extLst>
              </a:tr>
            </a:tbl>
          </a:graphicData>
        </a:graphic>
      </p:graphicFrame>
      <p:sp>
        <p:nvSpPr>
          <p:cNvPr id="7" name="TextBox 6"/>
          <p:cNvSpPr txBox="1"/>
          <p:nvPr/>
        </p:nvSpPr>
        <p:spPr>
          <a:xfrm>
            <a:off x="7545956" y="3513236"/>
            <a:ext cx="4161693" cy="461665"/>
          </a:xfrm>
          <a:prstGeom prst="rect">
            <a:avLst/>
          </a:prstGeom>
          <a:noFill/>
        </p:spPr>
        <p:txBody>
          <a:bodyPr wrap="square" rtlCol="0">
            <a:spAutoFit/>
          </a:bodyPr>
          <a:lstStyle/>
          <a:p>
            <a:pPr algn="ctr"/>
            <a:r>
              <a:rPr lang="en-US" sz="2400" b="1" dirty="0" smtClean="0">
                <a:solidFill>
                  <a:schemeClr val="bg1"/>
                </a:solidFill>
              </a:rPr>
              <a:t>ACS</a:t>
            </a:r>
            <a:endParaRPr lang="en-US" sz="24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92996610"/>
              </p:ext>
            </p:extLst>
          </p:nvPr>
        </p:nvGraphicFramePr>
        <p:xfrm>
          <a:off x="7287122" y="4104113"/>
          <a:ext cx="4764508" cy="741680"/>
        </p:xfrm>
        <a:graphic>
          <a:graphicData uri="http://schemas.openxmlformats.org/drawingml/2006/table">
            <a:tbl>
              <a:tblPr firstRow="1" bandRow="1">
                <a:tableStyleId>{BC89EF96-8CEA-46FF-86C4-4CE0E7609802}</a:tableStyleId>
              </a:tblPr>
              <a:tblGrid>
                <a:gridCol w="2382254">
                  <a:extLst>
                    <a:ext uri="{9D8B030D-6E8A-4147-A177-3AD203B41FA5}">
                      <a16:colId xmlns="" xmlns:a16="http://schemas.microsoft.com/office/drawing/2014/main" val="4015059468"/>
                    </a:ext>
                  </a:extLst>
                </a:gridCol>
                <a:gridCol w="2382254">
                  <a:extLst>
                    <a:ext uri="{9D8B030D-6E8A-4147-A177-3AD203B41FA5}">
                      <a16:colId xmlns="" xmlns:a16="http://schemas.microsoft.com/office/drawing/2014/main" val="2131101229"/>
                    </a:ext>
                  </a:extLst>
                </a:gridCol>
              </a:tblGrid>
              <a:tr h="370840">
                <a:tc>
                  <a:txBody>
                    <a:bodyPr/>
                    <a:lstStyle/>
                    <a:p>
                      <a:r>
                        <a:rPr lang="en-US" dirty="0" smtClean="0"/>
                        <a:t>No HBR</a:t>
                      </a:r>
                      <a:endParaRPr lang="en-US" dirty="0"/>
                    </a:p>
                  </a:txBody>
                  <a:tcPr>
                    <a:solidFill>
                      <a:schemeClr val="bg1"/>
                    </a:solidFill>
                  </a:tcPr>
                </a:tc>
                <a:tc>
                  <a:txBody>
                    <a:bodyPr/>
                    <a:lstStyle/>
                    <a:p>
                      <a:r>
                        <a:rPr lang="en-US" b="0" dirty="0" smtClean="0"/>
                        <a:t>12 months</a:t>
                      </a:r>
                      <a:r>
                        <a:rPr lang="en-US" b="0" baseline="0" dirty="0" smtClean="0"/>
                        <a:t> or longer*</a:t>
                      </a:r>
                      <a:endParaRPr lang="en-US" b="0" dirty="0"/>
                    </a:p>
                  </a:txBody>
                  <a:tcPr>
                    <a:solidFill>
                      <a:schemeClr val="bg1"/>
                    </a:solidFill>
                  </a:tcPr>
                </a:tc>
                <a:extLst>
                  <a:ext uri="{0D108BD9-81ED-4DB2-BD59-A6C34878D82A}">
                    <a16:rowId xmlns="" xmlns:a16="http://schemas.microsoft.com/office/drawing/2014/main" val="4054428141"/>
                  </a:ext>
                </a:extLst>
              </a:tr>
              <a:tr h="370840">
                <a:tc>
                  <a:txBody>
                    <a:bodyPr/>
                    <a:lstStyle/>
                    <a:p>
                      <a:r>
                        <a:rPr lang="en-US" b="1" dirty="0" smtClean="0"/>
                        <a:t>HBR</a:t>
                      </a:r>
                      <a:endParaRPr lang="en-US" b="1" dirty="0"/>
                    </a:p>
                  </a:txBody>
                  <a:tcPr>
                    <a:solidFill>
                      <a:schemeClr val="bg1"/>
                    </a:solidFill>
                  </a:tcPr>
                </a:tc>
                <a:tc>
                  <a:txBody>
                    <a:bodyPr/>
                    <a:lstStyle/>
                    <a:p>
                      <a:r>
                        <a:rPr lang="en-US" dirty="0" smtClean="0"/>
                        <a:t>6</a:t>
                      </a:r>
                      <a:r>
                        <a:rPr lang="en-US" baseline="0" dirty="0" smtClean="0"/>
                        <a:t> </a:t>
                      </a:r>
                      <a:r>
                        <a:rPr lang="en-US" dirty="0" smtClean="0"/>
                        <a:t>months</a:t>
                      </a:r>
                      <a:endParaRPr lang="en-US" dirty="0"/>
                    </a:p>
                  </a:txBody>
                  <a:tcPr>
                    <a:solidFill>
                      <a:schemeClr val="bg1"/>
                    </a:solidFill>
                  </a:tcPr>
                </a:tc>
                <a:extLst>
                  <a:ext uri="{0D108BD9-81ED-4DB2-BD59-A6C34878D82A}">
                    <a16:rowId xmlns="" xmlns:a16="http://schemas.microsoft.com/office/drawing/2014/main" val="899479920"/>
                  </a:ext>
                </a:extLst>
              </a:tr>
            </a:tbl>
          </a:graphicData>
        </a:graphic>
      </p:graphicFrame>
      <p:sp>
        <p:nvSpPr>
          <p:cNvPr id="9" name="Rectangle 8"/>
          <p:cNvSpPr/>
          <p:nvPr/>
        </p:nvSpPr>
        <p:spPr>
          <a:xfrm>
            <a:off x="7279104" y="4975005"/>
            <a:ext cx="4764508" cy="584775"/>
          </a:xfrm>
          <a:prstGeom prst="rect">
            <a:avLst/>
          </a:prstGeom>
        </p:spPr>
        <p:txBody>
          <a:bodyPr wrap="square">
            <a:spAutoFit/>
          </a:bodyPr>
          <a:lstStyle/>
          <a:p>
            <a:pPr marL="120650" indent="-120650"/>
            <a:r>
              <a:rPr lang="en-US" sz="1600" dirty="0" smtClean="0">
                <a:solidFill>
                  <a:schemeClr val="bg1"/>
                </a:solidFill>
              </a:rPr>
              <a:t>*Consider longer duration based on PCI complexity, DAPT score ≥2 or risk profile</a:t>
            </a:r>
            <a:r>
              <a:rPr lang="en-US" sz="1600" dirty="0">
                <a:solidFill>
                  <a:schemeClr val="bg1"/>
                </a:solidFill>
              </a:rPr>
              <a:t>	</a:t>
            </a:r>
          </a:p>
        </p:txBody>
      </p:sp>
      <p:sp>
        <p:nvSpPr>
          <p:cNvPr id="10" name="Rectangle 9"/>
          <p:cNvSpPr/>
          <p:nvPr/>
        </p:nvSpPr>
        <p:spPr>
          <a:xfrm>
            <a:off x="7279104" y="6159020"/>
            <a:ext cx="4764508" cy="523220"/>
          </a:xfrm>
          <a:prstGeom prst="rect">
            <a:avLst/>
          </a:prstGeom>
        </p:spPr>
        <p:txBody>
          <a:bodyPr wrap="square">
            <a:spAutoFit/>
          </a:bodyPr>
          <a:lstStyle/>
          <a:p>
            <a:r>
              <a:rPr lang="en-US" sz="1400" dirty="0" smtClean="0">
                <a:solidFill>
                  <a:schemeClr val="bg1"/>
                </a:solidFill>
              </a:rPr>
              <a:t>Capodanno D, Angiolillo DJ, et al. J Am </a:t>
            </a:r>
            <a:r>
              <a:rPr lang="en-US" sz="1400" dirty="0" err="1" smtClean="0">
                <a:solidFill>
                  <a:schemeClr val="bg1"/>
                </a:solidFill>
              </a:rPr>
              <a:t>Coll</a:t>
            </a:r>
            <a:r>
              <a:rPr lang="en-US" sz="1400" dirty="0">
                <a:solidFill>
                  <a:schemeClr val="bg1"/>
                </a:solidFill>
              </a:rPr>
              <a:t> </a:t>
            </a:r>
            <a:r>
              <a:rPr lang="en-US" sz="1400" dirty="0" smtClean="0">
                <a:solidFill>
                  <a:schemeClr val="bg1"/>
                </a:solidFill>
              </a:rPr>
              <a:t>Cardiol.2018;72:2915-2931</a:t>
            </a:r>
            <a:endParaRPr lang="en-US" sz="1400" dirty="0">
              <a:solidFill>
                <a:schemeClr val="bg1"/>
              </a:solidFill>
            </a:endParaRPr>
          </a:p>
        </p:txBody>
      </p:sp>
    </p:spTree>
    <p:extLst>
      <p:ext uri="{BB962C8B-B14F-4D97-AF65-F5344CB8AC3E}">
        <p14:creationId xmlns:p14="http://schemas.microsoft.com/office/powerpoint/2010/main" val="1696988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smtClean="0">
                <a:solidFill>
                  <a:srgbClr val="FFC000"/>
                </a:solidFill>
              </a:rPr>
              <a:t>Left Atrial Appendage (LAA)</a:t>
            </a:r>
            <a:endParaRPr lang="en-US" sz="4000" dirty="0">
              <a:solidFill>
                <a:srgbClr val="FFC000"/>
              </a:solidFill>
            </a:endParaRPr>
          </a:p>
        </p:txBody>
      </p:sp>
      <p:sp>
        <p:nvSpPr>
          <p:cNvPr id="3" name="TextBox 2"/>
          <p:cNvSpPr txBox="1"/>
          <p:nvPr/>
        </p:nvSpPr>
        <p:spPr>
          <a:xfrm>
            <a:off x="304801" y="1207477"/>
            <a:ext cx="7643445" cy="4524315"/>
          </a:xfrm>
          <a:prstGeom prst="rect">
            <a:avLst/>
          </a:prstGeom>
          <a:noFill/>
        </p:spPr>
        <p:txBody>
          <a:bodyPr wrap="square" rtlCol="0">
            <a:spAutoFit/>
          </a:bodyPr>
          <a:lstStyle/>
          <a:p>
            <a:r>
              <a:rPr lang="en-US" sz="2400" b="1" dirty="0" smtClean="0">
                <a:solidFill>
                  <a:prstClr val="white"/>
                </a:solidFill>
              </a:rPr>
              <a:t>Among patients with NVAF, </a:t>
            </a:r>
            <a:r>
              <a:rPr lang="en-US" sz="2400" b="1" dirty="0">
                <a:solidFill>
                  <a:prstClr val="white"/>
                </a:solidFill>
              </a:rPr>
              <a:t>the vast majority of thrombus material is located within or involves the </a:t>
            </a:r>
            <a:r>
              <a:rPr lang="en-US" sz="2400" b="1" dirty="0" smtClean="0">
                <a:solidFill>
                  <a:prstClr val="white"/>
                </a:solidFill>
              </a:rPr>
              <a:t>LAA</a:t>
            </a:r>
          </a:p>
          <a:p>
            <a:endParaRPr lang="en-US" sz="2400" dirty="0">
              <a:solidFill>
                <a:prstClr val="white"/>
              </a:solidFill>
            </a:endParaRPr>
          </a:p>
          <a:p>
            <a:r>
              <a:rPr lang="en-US" sz="2400" dirty="0" smtClean="0">
                <a:solidFill>
                  <a:prstClr val="white"/>
                </a:solidFill>
              </a:rPr>
              <a:t>Reasons:</a:t>
            </a:r>
          </a:p>
          <a:p>
            <a:pPr marL="342900" indent="-342900">
              <a:buFont typeface="Arial" panose="020B0604020202020204" pitchFamily="34" charset="0"/>
              <a:buChar char="•"/>
            </a:pPr>
            <a:endParaRPr lang="en-US" sz="2400" dirty="0" smtClean="0">
              <a:solidFill>
                <a:prstClr val="white"/>
              </a:solidFill>
            </a:endParaRPr>
          </a:p>
          <a:p>
            <a:pPr marL="342900" indent="-342900">
              <a:buFont typeface="Arial" panose="020B0604020202020204" pitchFamily="34" charset="0"/>
              <a:buChar char="•"/>
            </a:pPr>
            <a:r>
              <a:rPr lang="en-US" sz="2400" dirty="0" smtClean="0">
                <a:solidFill>
                  <a:prstClr val="white"/>
                </a:solidFill>
              </a:rPr>
              <a:t>The intense fibrosis and inflammation seen in the LA of patients with AF are particularly intense in the LAA</a:t>
            </a:r>
          </a:p>
          <a:p>
            <a:pPr marL="342900" indent="-342900">
              <a:buFont typeface="Arial" panose="020B0604020202020204" pitchFamily="34" charset="0"/>
              <a:buChar char="•"/>
            </a:pPr>
            <a:endParaRPr lang="en-US" sz="2400" dirty="0">
              <a:solidFill>
                <a:prstClr val="white"/>
              </a:solidFill>
            </a:endParaRPr>
          </a:p>
          <a:p>
            <a:pPr marL="342900" indent="-342900">
              <a:buFont typeface="Arial" panose="020B0604020202020204" pitchFamily="34" charset="0"/>
              <a:buChar char="•"/>
            </a:pPr>
            <a:r>
              <a:rPr lang="en-US" sz="2400" dirty="0" smtClean="0">
                <a:solidFill>
                  <a:prstClr val="white"/>
                </a:solidFill>
              </a:rPr>
              <a:t>The </a:t>
            </a:r>
            <a:r>
              <a:rPr lang="en-US" sz="2400" dirty="0">
                <a:solidFill>
                  <a:prstClr val="white"/>
                </a:solidFill>
              </a:rPr>
              <a:t>fibrillating LAA is the only area within the left atrium that is comprised of pectinate muscle and can create an appropriate milieu for blood stasis and thrombus </a:t>
            </a:r>
            <a:r>
              <a:rPr lang="en-US" sz="2400" dirty="0" smtClean="0">
                <a:solidFill>
                  <a:prstClr val="white"/>
                </a:solidFill>
              </a:rPr>
              <a:t>formation</a:t>
            </a:r>
            <a:endParaRPr lang="en-US" sz="2400" dirty="0">
              <a:solidFill>
                <a:prstClr val="white"/>
              </a:solidFill>
            </a:endParaRPr>
          </a:p>
        </p:txBody>
      </p:sp>
      <p:pic>
        <p:nvPicPr>
          <p:cNvPr id="7" name="Picture 6"/>
          <p:cNvPicPr>
            <a:picLocks noChangeAspect="1"/>
          </p:cNvPicPr>
          <p:nvPr/>
        </p:nvPicPr>
        <p:blipFill>
          <a:blip r:embed="rId2"/>
          <a:stretch>
            <a:fillRect/>
          </a:stretch>
        </p:blipFill>
        <p:spPr>
          <a:xfrm>
            <a:off x="8271787" y="357583"/>
            <a:ext cx="3549777" cy="5603577"/>
          </a:xfrm>
          <a:prstGeom prst="rect">
            <a:avLst/>
          </a:prstGeom>
        </p:spPr>
      </p:pic>
      <p:sp>
        <p:nvSpPr>
          <p:cNvPr id="8" name="TextBox 7"/>
          <p:cNvSpPr txBox="1"/>
          <p:nvPr/>
        </p:nvSpPr>
        <p:spPr>
          <a:xfrm>
            <a:off x="10234246" y="1705257"/>
            <a:ext cx="1148862" cy="1277816"/>
          </a:xfrm>
          <a:prstGeom prst="rect">
            <a:avLst/>
          </a:prstGeom>
          <a:noFill/>
          <a:ln w="57150">
            <a:solidFill>
              <a:srgbClr val="00B050"/>
            </a:solidFill>
          </a:ln>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1389859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80487"/>
            <a:ext cx="12191999" cy="534366"/>
          </a:xfrm>
        </p:spPr>
        <p:txBody>
          <a:bodyPr/>
          <a:lstStyle/>
          <a:p>
            <a:pPr algn="ctr"/>
            <a:r>
              <a:rPr lang="en-US" sz="4000" dirty="0" smtClean="0">
                <a:solidFill>
                  <a:srgbClr val="FFC000"/>
                </a:solidFill>
              </a:rPr>
              <a:t>LAA Closure</a:t>
            </a:r>
            <a:endParaRPr lang="en-US" sz="4000" dirty="0">
              <a:solidFill>
                <a:srgbClr val="FFC000"/>
              </a:solidFill>
            </a:endParaRPr>
          </a:p>
        </p:txBody>
      </p:sp>
      <p:sp>
        <p:nvSpPr>
          <p:cNvPr id="4" name="Rectangle 3"/>
          <p:cNvSpPr/>
          <p:nvPr/>
        </p:nvSpPr>
        <p:spPr>
          <a:xfrm>
            <a:off x="0" y="1002214"/>
            <a:ext cx="12191999" cy="1107996"/>
          </a:xfrm>
          <a:prstGeom prst="rect">
            <a:avLst/>
          </a:prstGeom>
        </p:spPr>
        <p:txBody>
          <a:bodyPr wrap="square">
            <a:spAutoFit/>
          </a:bodyPr>
          <a:lstStyle/>
          <a:p>
            <a:pPr algn="ctr"/>
            <a:r>
              <a:rPr lang="en-US" sz="2200" dirty="0">
                <a:solidFill>
                  <a:prstClr val="white"/>
                </a:solidFill>
              </a:rPr>
              <a:t>The importance of the LAA in thromboembolic risk among patients with AF provides the rationale for </a:t>
            </a:r>
            <a:r>
              <a:rPr lang="en-US" sz="2200" dirty="0" smtClean="0">
                <a:solidFill>
                  <a:prstClr val="white"/>
                </a:solidFill>
              </a:rPr>
              <a:t>closure </a:t>
            </a:r>
            <a:r>
              <a:rPr lang="en-US" sz="2200" dirty="0">
                <a:solidFill>
                  <a:prstClr val="white"/>
                </a:solidFill>
              </a:rPr>
              <a:t>of the LAA in patients who are candidates for but have either absolute or relative contraindications to long-term oral </a:t>
            </a:r>
            <a:r>
              <a:rPr lang="en-US" sz="2200" dirty="0" smtClean="0">
                <a:solidFill>
                  <a:prstClr val="white"/>
                </a:solidFill>
              </a:rPr>
              <a:t>anticoagulation.</a:t>
            </a:r>
            <a:endParaRPr lang="en-US" sz="2200" dirty="0">
              <a:solidFill>
                <a:prstClr val="white"/>
              </a:solidFill>
            </a:endParaRPr>
          </a:p>
        </p:txBody>
      </p:sp>
      <p:pic>
        <p:nvPicPr>
          <p:cNvPr id="5" name="Picture 4"/>
          <p:cNvPicPr>
            <a:picLocks noChangeAspect="1"/>
          </p:cNvPicPr>
          <p:nvPr/>
        </p:nvPicPr>
        <p:blipFill rotWithShape="1">
          <a:blip r:embed="rId2"/>
          <a:srcRect l="6498" t="13710" r="51364" b="33620"/>
          <a:stretch/>
        </p:blipFill>
        <p:spPr>
          <a:xfrm>
            <a:off x="8030307" y="2397571"/>
            <a:ext cx="3259016" cy="3411416"/>
          </a:xfrm>
          <a:prstGeom prst="rect">
            <a:avLst/>
          </a:prstGeom>
        </p:spPr>
      </p:pic>
      <p:pic>
        <p:nvPicPr>
          <p:cNvPr id="6" name="Picture 5"/>
          <p:cNvPicPr>
            <a:picLocks noChangeAspect="1"/>
          </p:cNvPicPr>
          <p:nvPr/>
        </p:nvPicPr>
        <p:blipFill rotWithShape="1">
          <a:blip r:embed="rId2"/>
          <a:srcRect l="50844" t="13529" r="8329" b="27285"/>
          <a:stretch/>
        </p:blipFill>
        <p:spPr>
          <a:xfrm>
            <a:off x="1031630" y="2186556"/>
            <a:ext cx="3153508" cy="3833446"/>
          </a:xfrm>
          <a:prstGeom prst="rect">
            <a:avLst/>
          </a:prstGeom>
        </p:spPr>
      </p:pic>
      <p:sp>
        <p:nvSpPr>
          <p:cNvPr id="7" name="TextBox 6"/>
          <p:cNvSpPr txBox="1"/>
          <p:nvPr/>
        </p:nvSpPr>
        <p:spPr>
          <a:xfrm>
            <a:off x="4185138" y="3399692"/>
            <a:ext cx="3845169" cy="400110"/>
          </a:xfrm>
          <a:prstGeom prst="rect">
            <a:avLst/>
          </a:prstGeom>
          <a:noFill/>
        </p:spPr>
        <p:txBody>
          <a:bodyPr wrap="square" rtlCol="0">
            <a:spAutoFit/>
          </a:bodyPr>
          <a:lstStyle/>
          <a:p>
            <a:pPr algn="ctr"/>
            <a:r>
              <a:rPr lang="en-US" sz="2000" b="1" u="sng" dirty="0" smtClean="0">
                <a:solidFill>
                  <a:prstClr val="white"/>
                </a:solidFill>
              </a:rPr>
              <a:t>WATCHMAN LAA Closure Device</a:t>
            </a:r>
            <a:endParaRPr lang="en-US" sz="2000" b="1" u="sng" dirty="0">
              <a:solidFill>
                <a:prstClr val="white"/>
              </a:solidFill>
            </a:endParaRPr>
          </a:p>
        </p:txBody>
      </p:sp>
    </p:spTree>
    <p:extLst>
      <p:ext uri="{BB962C8B-B14F-4D97-AF65-F5344CB8AC3E}">
        <p14:creationId xmlns:p14="http://schemas.microsoft.com/office/powerpoint/2010/main" val="29275213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570" y="344609"/>
            <a:ext cx="11420108" cy="534366"/>
          </a:xfrm>
        </p:spPr>
        <p:txBody>
          <a:bodyPr/>
          <a:lstStyle/>
          <a:p>
            <a:r>
              <a:rPr lang="en-US" dirty="0" smtClean="0">
                <a:solidFill>
                  <a:srgbClr val="FFC000"/>
                </a:solidFill>
              </a:rPr>
              <a:t>Which Patients with AF are candidates for LAA Closure?</a:t>
            </a:r>
            <a:endParaRPr lang="en-US" dirty="0">
              <a:solidFill>
                <a:srgbClr val="FFC000"/>
              </a:solidFill>
            </a:endParaRPr>
          </a:p>
        </p:txBody>
      </p:sp>
      <p:sp>
        <p:nvSpPr>
          <p:cNvPr id="3" name="Text Placeholder 2"/>
          <p:cNvSpPr>
            <a:spLocks noGrp="1"/>
          </p:cNvSpPr>
          <p:nvPr>
            <p:ph type="body" sz="quarter" idx="11"/>
          </p:nvPr>
        </p:nvSpPr>
        <p:spPr>
          <a:xfrm>
            <a:off x="127124" y="1158263"/>
            <a:ext cx="6918445" cy="4468815"/>
          </a:xfrm>
        </p:spPr>
        <p:txBody>
          <a:bodyPr/>
          <a:lstStyle/>
          <a:p>
            <a:pPr marL="285750" indent="-285750">
              <a:buFont typeface="Arial" panose="020B0604020202020204" pitchFamily="34" charset="0"/>
              <a:buChar char="•"/>
            </a:pPr>
            <a:r>
              <a:rPr lang="en-US" sz="2000" dirty="0"/>
              <a:t>Thrombocytopenia or known coagulation defect associated with bleeding</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smtClean="0"/>
              <a:t>Recurrent </a:t>
            </a:r>
            <a:r>
              <a:rPr lang="en-US" sz="2000" dirty="0"/>
              <a:t>bleeding, including gastrointestinal, genitourinary, respiratory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smtClean="0"/>
              <a:t>Prior </a:t>
            </a:r>
            <a:r>
              <a:rPr lang="en-US" sz="2000" dirty="0"/>
              <a:t>severe bleeding, including intracranial hemorrhage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smtClean="0"/>
              <a:t>Combined </a:t>
            </a:r>
            <a:r>
              <a:rPr lang="en-US" sz="2000" dirty="0"/>
              <a:t>use of dual antiplatelet and anticoagulant therapy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smtClean="0"/>
              <a:t>Poor </a:t>
            </a:r>
            <a:r>
              <a:rPr lang="en-US" sz="2000" dirty="0"/>
              <a:t>compliance or intolerance with anticoagulant therapy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smtClean="0"/>
              <a:t>High </a:t>
            </a:r>
            <a:r>
              <a:rPr lang="en-US" sz="2000" dirty="0"/>
              <a:t>risk of the patient falling or prior falls resulting in injury</a:t>
            </a:r>
          </a:p>
        </p:txBody>
      </p:sp>
      <p:pic>
        <p:nvPicPr>
          <p:cNvPr id="4" name="Picture 3"/>
          <p:cNvPicPr>
            <a:picLocks noChangeAspect="1"/>
          </p:cNvPicPr>
          <p:nvPr/>
        </p:nvPicPr>
        <p:blipFill>
          <a:blip r:embed="rId2"/>
          <a:stretch>
            <a:fillRect/>
          </a:stretch>
        </p:blipFill>
        <p:spPr>
          <a:xfrm>
            <a:off x="7196602" y="1241160"/>
            <a:ext cx="4645072" cy="2595775"/>
          </a:xfrm>
          <a:prstGeom prst="rect">
            <a:avLst/>
          </a:prstGeom>
        </p:spPr>
      </p:pic>
      <p:sp>
        <p:nvSpPr>
          <p:cNvPr id="5" name="TextBox 4"/>
          <p:cNvSpPr txBox="1"/>
          <p:nvPr/>
        </p:nvSpPr>
        <p:spPr>
          <a:xfrm>
            <a:off x="7196602" y="4114800"/>
            <a:ext cx="4645071" cy="1677382"/>
          </a:xfrm>
          <a:prstGeom prst="rect">
            <a:avLst/>
          </a:prstGeom>
          <a:noFill/>
          <a:ln w="28575">
            <a:solidFill>
              <a:srgbClr val="FF5B5B"/>
            </a:solidFill>
          </a:ln>
        </p:spPr>
        <p:txBody>
          <a:bodyPr wrap="square" rtlCol="0">
            <a:spAutoFit/>
          </a:bodyPr>
          <a:lstStyle/>
          <a:p>
            <a:pPr>
              <a:lnSpc>
                <a:spcPct val="150000"/>
              </a:lnSpc>
            </a:pPr>
            <a:r>
              <a:rPr lang="en-US" dirty="0" smtClean="0">
                <a:solidFill>
                  <a:srgbClr val="FF5B5B"/>
                </a:solidFill>
              </a:rPr>
              <a:t>Temporary LAA occlusion may be done for:</a:t>
            </a:r>
          </a:p>
          <a:p>
            <a:pPr marL="342900" indent="-342900">
              <a:lnSpc>
                <a:spcPct val="200000"/>
              </a:lnSpc>
              <a:buFontTx/>
              <a:buAutoNum type="arabicPeriod"/>
            </a:pPr>
            <a:r>
              <a:rPr lang="en-US" dirty="0" smtClean="0">
                <a:solidFill>
                  <a:srgbClr val="FF5B5B"/>
                </a:solidFill>
              </a:rPr>
              <a:t>Valve replacement or repair</a:t>
            </a:r>
          </a:p>
          <a:p>
            <a:pPr marL="342900" indent="-342900">
              <a:lnSpc>
                <a:spcPct val="200000"/>
              </a:lnSpc>
              <a:buFontTx/>
              <a:buAutoNum type="arabicPeriod"/>
            </a:pPr>
            <a:r>
              <a:rPr lang="en-US" dirty="0" smtClean="0">
                <a:solidFill>
                  <a:srgbClr val="FF5B5B"/>
                </a:solidFill>
              </a:rPr>
              <a:t>CABG surgery</a:t>
            </a:r>
          </a:p>
          <a:p>
            <a:pPr>
              <a:lnSpc>
                <a:spcPct val="200000"/>
              </a:lnSpc>
            </a:pPr>
            <a:endParaRPr lang="en-US" sz="200" dirty="0" smtClean="0">
              <a:solidFill>
                <a:srgbClr val="FF5B5B"/>
              </a:solidFill>
            </a:endParaRPr>
          </a:p>
        </p:txBody>
      </p:sp>
    </p:spTree>
    <p:extLst>
      <p:ext uri="{BB962C8B-B14F-4D97-AF65-F5344CB8AC3E}">
        <p14:creationId xmlns:p14="http://schemas.microsoft.com/office/powerpoint/2010/main" val="2568446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50825"/>
            <a:ext cx="12192000" cy="534366"/>
          </a:xfrm>
        </p:spPr>
        <p:txBody>
          <a:bodyPr/>
          <a:lstStyle/>
          <a:p>
            <a:pPr algn="ctr"/>
            <a:r>
              <a:rPr lang="en-US" dirty="0" smtClean="0">
                <a:solidFill>
                  <a:srgbClr val="FFC000"/>
                </a:solidFill>
              </a:rPr>
              <a:t>Management after Device Implantation</a:t>
            </a:r>
            <a:endParaRPr lang="en-US" dirty="0">
              <a:solidFill>
                <a:srgbClr val="FFC000"/>
              </a:solidFill>
            </a:endParaRPr>
          </a:p>
        </p:txBody>
      </p:sp>
      <p:sp>
        <p:nvSpPr>
          <p:cNvPr id="3" name="Text Placeholder 2"/>
          <p:cNvSpPr>
            <a:spLocks noGrp="1"/>
          </p:cNvSpPr>
          <p:nvPr>
            <p:ph type="body" sz="quarter" idx="11"/>
          </p:nvPr>
        </p:nvSpPr>
        <p:spPr>
          <a:xfrm>
            <a:off x="492369" y="1066800"/>
            <a:ext cx="11125200" cy="4498975"/>
          </a:xfrm>
        </p:spPr>
        <p:txBody>
          <a:bodyPr/>
          <a:lstStyle/>
          <a:p>
            <a:pPr marL="285750" indent="-285750">
              <a:buFont typeface="Arial" panose="020B0604020202020204" pitchFamily="34" charset="0"/>
              <a:buChar char="•"/>
            </a:pPr>
            <a:r>
              <a:rPr lang="en-US" sz="2400" dirty="0" smtClean="0"/>
              <a:t>Warfarin plus Aspirin for about six weeks after implantation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Followed by </a:t>
            </a:r>
            <a:r>
              <a:rPr lang="en-US" sz="2400" dirty="0"/>
              <a:t>C</a:t>
            </a:r>
            <a:r>
              <a:rPr lang="en-US" sz="2400" dirty="0" smtClean="0"/>
              <a:t>lopidogrel plus Aspirin out to six months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Aspirin continued for life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For patients with absolute contraindications to oral anticoagulants, DAPT given immediately after implantation for six months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All patients referred for a post-procedural TEE at about six weeks</a:t>
            </a:r>
            <a:endParaRPr lang="en-US" sz="2400" dirty="0"/>
          </a:p>
        </p:txBody>
      </p:sp>
    </p:spTree>
    <p:extLst>
      <p:ext uri="{BB962C8B-B14F-4D97-AF65-F5344CB8AC3E}">
        <p14:creationId xmlns:p14="http://schemas.microsoft.com/office/powerpoint/2010/main" val="150926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8847" y="215656"/>
            <a:ext cx="8239125" cy="534366"/>
          </a:xfrm>
        </p:spPr>
        <p:txBody>
          <a:bodyPr/>
          <a:lstStyle/>
          <a:p>
            <a:r>
              <a:rPr lang="en-US" dirty="0" smtClean="0">
                <a:solidFill>
                  <a:srgbClr val="FFC000"/>
                </a:solidFill>
              </a:rPr>
              <a:t>Post-Approval U.S. Experience with LAAC device </a:t>
            </a:r>
            <a:endParaRPr lang="en-US" dirty="0">
              <a:solidFill>
                <a:srgbClr val="FFC000"/>
              </a:solidFill>
            </a:endParaRPr>
          </a:p>
        </p:txBody>
      </p:sp>
      <p:pic>
        <p:nvPicPr>
          <p:cNvPr id="4" name="Picture 3"/>
          <p:cNvPicPr>
            <a:picLocks noChangeAspect="1"/>
          </p:cNvPicPr>
          <p:nvPr/>
        </p:nvPicPr>
        <p:blipFill rotWithShape="1">
          <a:blip r:embed="rId2"/>
          <a:srcRect l="1694" t="10230" r="1543" b="7134"/>
          <a:stretch/>
        </p:blipFill>
        <p:spPr>
          <a:xfrm>
            <a:off x="125669" y="828957"/>
            <a:ext cx="7603119" cy="5051699"/>
          </a:xfrm>
          <a:prstGeom prst="rect">
            <a:avLst/>
          </a:prstGeom>
        </p:spPr>
      </p:pic>
      <p:sp>
        <p:nvSpPr>
          <p:cNvPr id="5" name="TextBox 4"/>
          <p:cNvSpPr txBox="1"/>
          <p:nvPr/>
        </p:nvSpPr>
        <p:spPr>
          <a:xfrm>
            <a:off x="6705600" y="6236677"/>
            <a:ext cx="5486400" cy="338554"/>
          </a:xfrm>
          <a:prstGeom prst="rect">
            <a:avLst/>
          </a:prstGeom>
          <a:noFill/>
        </p:spPr>
        <p:txBody>
          <a:bodyPr wrap="square" rtlCol="0">
            <a:spAutoFit/>
          </a:bodyPr>
          <a:lstStyle/>
          <a:p>
            <a:r>
              <a:rPr lang="en-US" sz="1600" dirty="0" smtClean="0">
                <a:solidFill>
                  <a:prstClr val="white"/>
                </a:solidFill>
              </a:rPr>
              <a:t>Reddy, V. Y. et al. J Am Coll Cardiol. 2017;69(3):253-61 </a:t>
            </a:r>
            <a:endParaRPr lang="en-US" sz="1600" dirty="0">
              <a:solidFill>
                <a:prstClr val="white"/>
              </a:solidFill>
            </a:endParaRPr>
          </a:p>
        </p:txBody>
      </p:sp>
      <p:sp>
        <p:nvSpPr>
          <p:cNvPr id="6" name="Rectangle 5"/>
          <p:cNvSpPr/>
          <p:nvPr/>
        </p:nvSpPr>
        <p:spPr>
          <a:xfrm>
            <a:off x="7831015" y="704641"/>
            <a:ext cx="4267200" cy="5170646"/>
          </a:xfrm>
          <a:prstGeom prst="rect">
            <a:avLst/>
          </a:prstGeom>
          <a:ln w="28575">
            <a:solidFill>
              <a:schemeClr val="bg1"/>
            </a:solidFill>
          </a:ln>
        </p:spPr>
        <p:txBody>
          <a:bodyPr wrap="square">
            <a:spAutoFit/>
          </a:bodyPr>
          <a:lstStyle/>
          <a:p>
            <a:pPr marL="176213" indent="-176213">
              <a:buFont typeface="Arial" panose="020B0604020202020204" pitchFamily="34" charset="0"/>
              <a:buChar char="•"/>
            </a:pPr>
            <a:r>
              <a:rPr lang="en-US" dirty="0">
                <a:solidFill>
                  <a:prstClr val="white"/>
                </a:solidFill>
              </a:rPr>
              <a:t>In March 2015, </a:t>
            </a:r>
            <a:r>
              <a:rPr lang="en-US" dirty="0" smtClean="0">
                <a:solidFill>
                  <a:prstClr val="white"/>
                </a:solidFill>
              </a:rPr>
              <a:t>U.S</a:t>
            </a:r>
            <a:r>
              <a:rPr lang="en-US" dirty="0">
                <a:solidFill>
                  <a:prstClr val="white"/>
                </a:solidFill>
              </a:rPr>
              <a:t>. </a:t>
            </a:r>
            <a:r>
              <a:rPr lang="en-US" dirty="0" smtClean="0">
                <a:solidFill>
                  <a:prstClr val="white"/>
                </a:solidFill>
              </a:rPr>
              <a:t>FDA approved LAAC device </a:t>
            </a:r>
            <a:r>
              <a:rPr lang="en-US" dirty="0">
                <a:solidFill>
                  <a:prstClr val="white"/>
                </a:solidFill>
              </a:rPr>
              <a:t>to reduce the risk of stroke in patients </a:t>
            </a:r>
            <a:r>
              <a:rPr lang="en-US" dirty="0" smtClean="0">
                <a:solidFill>
                  <a:prstClr val="white"/>
                </a:solidFill>
              </a:rPr>
              <a:t>with NVAF based primarily on 2 pivotal RCTs: </a:t>
            </a:r>
            <a:r>
              <a:rPr lang="en-US" b="1" u="sng" dirty="0" smtClean="0">
                <a:solidFill>
                  <a:prstClr val="white"/>
                </a:solidFill>
              </a:rPr>
              <a:t>PROTECT-AF</a:t>
            </a:r>
            <a:r>
              <a:rPr lang="en-US" dirty="0" smtClean="0">
                <a:solidFill>
                  <a:prstClr val="white"/>
                </a:solidFill>
              </a:rPr>
              <a:t> and </a:t>
            </a:r>
            <a:r>
              <a:rPr lang="en-US" b="1" u="sng" dirty="0" smtClean="0">
                <a:solidFill>
                  <a:prstClr val="white"/>
                </a:solidFill>
              </a:rPr>
              <a:t>PREVAIL</a:t>
            </a:r>
          </a:p>
          <a:p>
            <a:pPr marL="176213" indent="-176213">
              <a:buFont typeface="Arial" panose="020B0604020202020204" pitchFamily="34" charset="0"/>
              <a:buChar char="•"/>
            </a:pPr>
            <a:endParaRPr lang="en-US" sz="1200" dirty="0">
              <a:solidFill>
                <a:prstClr val="white"/>
              </a:solidFill>
            </a:endParaRPr>
          </a:p>
          <a:p>
            <a:pPr marL="176213" indent="-176213">
              <a:buFont typeface="Arial" panose="020B0604020202020204" pitchFamily="34" charset="0"/>
              <a:buChar char="•"/>
            </a:pPr>
            <a:r>
              <a:rPr lang="en-US" dirty="0" smtClean="0">
                <a:solidFill>
                  <a:prstClr val="white"/>
                </a:solidFill>
              </a:rPr>
              <a:t>LAAC procedures to date performed by either Interventional Cardiologists or EPs </a:t>
            </a:r>
          </a:p>
          <a:p>
            <a:pPr marL="176213" indent="-176213">
              <a:buFont typeface="Arial" panose="020B0604020202020204" pitchFamily="34" charset="0"/>
              <a:buChar char="•"/>
            </a:pPr>
            <a:endParaRPr lang="en-US" sz="1200" dirty="0">
              <a:solidFill>
                <a:prstClr val="white"/>
              </a:solidFill>
            </a:endParaRPr>
          </a:p>
          <a:p>
            <a:pPr marL="176213" indent="-176213">
              <a:buFont typeface="Arial" panose="020B0604020202020204" pitchFamily="34" charset="0"/>
              <a:buChar char="•"/>
            </a:pPr>
            <a:r>
              <a:rPr lang="en-US" dirty="0" smtClean="0">
                <a:solidFill>
                  <a:prstClr val="white"/>
                </a:solidFill>
              </a:rPr>
              <a:t>Education plan formulated by FDA and manufacturers recommend:</a:t>
            </a:r>
          </a:p>
          <a:p>
            <a:pPr marL="520700" indent="-285750">
              <a:buFontTx/>
              <a:buChar char="-"/>
            </a:pPr>
            <a:r>
              <a:rPr lang="en-US" dirty="0" smtClean="0">
                <a:solidFill>
                  <a:prstClr val="white"/>
                </a:solidFill>
              </a:rPr>
              <a:t>Knowledge base of stroke prevention in NVAF</a:t>
            </a:r>
          </a:p>
          <a:p>
            <a:pPr marL="520700" indent="-285750">
              <a:buFontTx/>
              <a:buChar char="-"/>
            </a:pPr>
            <a:r>
              <a:rPr lang="en-US" dirty="0" smtClean="0">
                <a:solidFill>
                  <a:prstClr val="white"/>
                </a:solidFill>
              </a:rPr>
              <a:t>Information about therapeutic alternatives</a:t>
            </a:r>
          </a:p>
          <a:p>
            <a:pPr marL="520700" indent="-285750">
              <a:buFontTx/>
              <a:buChar char="-"/>
            </a:pPr>
            <a:r>
              <a:rPr lang="en-US" dirty="0" smtClean="0">
                <a:solidFill>
                  <a:prstClr val="white"/>
                </a:solidFill>
              </a:rPr>
              <a:t>Previous transseptal puncture experience</a:t>
            </a:r>
          </a:p>
          <a:p>
            <a:pPr marL="520700" indent="-285750">
              <a:buFontTx/>
              <a:buChar char="-"/>
            </a:pPr>
            <a:r>
              <a:rPr lang="en-US" dirty="0" smtClean="0">
                <a:solidFill>
                  <a:prstClr val="white"/>
                </a:solidFill>
              </a:rPr>
              <a:t>Implantation case review</a:t>
            </a:r>
          </a:p>
          <a:p>
            <a:pPr marL="520700" indent="-285750">
              <a:buFontTx/>
              <a:buChar char="-"/>
            </a:pPr>
            <a:r>
              <a:rPr lang="en-US" dirty="0" smtClean="0">
                <a:solidFill>
                  <a:prstClr val="white"/>
                </a:solidFill>
              </a:rPr>
              <a:t>Simulator training</a:t>
            </a:r>
          </a:p>
          <a:p>
            <a:pPr marL="520700" indent="-285750">
              <a:buFontTx/>
              <a:buChar char="-"/>
            </a:pPr>
            <a:r>
              <a:rPr lang="en-US" dirty="0" smtClean="0">
                <a:solidFill>
                  <a:prstClr val="white"/>
                </a:solidFill>
              </a:rPr>
              <a:t>Attendance at physician training event</a:t>
            </a:r>
            <a:endParaRPr lang="en-US" dirty="0">
              <a:solidFill>
                <a:prstClr val="white"/>
              </a:solidFill>
            </a:endParaRPr>
          </a:p>
        </p:txBody>
      </p:sp>
    </p:spTree>
    <p:extLst>
      <p:ext uri="{BB962C8B-B14F-4D97-AF65-F5344CB8AC3E}">
        <p14:creationId xmlns:p14="http://schemas.microsoft.com/office/powerpoint/2010/main" val="233842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17263"/>
            <a:ext cx="12191999" cy="685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rgbClr val="FFC000"/>
                </a:solidFill>
              </a:rPr>
              <a:t>Conclusions</a:t>
            </a:r>
            <a:endParaRPr lang="en-US" sz="5400" b="1" dirty="0">
              <a:solidFill>
                <a:srgbClr val="FFC000"/>
              </a:solidFill>
            </a:endParaRPr>
          </a:p>
        </p:txBody>
      </p:sp>
      <p:sp>
        <p:nvSpPr>
          <p:cNvPr id="5" name="Content Placeholder 2"/>
          <p:cNvSpPr txBox="1">
            <a:spLocks/>
          </p:cNvSpPr>
          <p:nvPr/>
        </p:nvSpPr>
        <p:spPr>
          <a:xfrm>
            <a:off x="613611" y="1347538"/>
            <a:ext cx="10984832" cy="4511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dirty="0" smtClean="0">
                <a:solidFill>
                  <a:schemeClr val="bg1"/>
                </a:solidFill>
              </a:rPr>
              <a:t>High bleeding risk population represents a significant proportion of coronary artery disease (CAD) patients undergoing coronary stent implantation.</a:t>
            </a:r>
          </a:p>
          <a:p>
            <a:pPr>
              <a:buClr>
                <a:schemeClr val="bg1"/>
              </a:buClr>
            </a:pPr>
            <a:endParaRPr lang="en-US" dirty="0" smtClean="0">
              <a:solidFill>
                <a:schemeClr val="bg1"/>
              </a:solidFill>
            </a:endParaRPr>
          </a:p>
          <a:p>
            <a:pPr>
              <a:buClr>
                <a:schemeClr val="bg1"/>
              </a:buClr>
            </a:pPr>
            <a:r>
              <a:rPr lang="en-US" dirty="0" smtClean="0">
                <a:solidFill>
                  <a:schemeClr val="bg1"/>
                </a:solidFill>
              </a:rPr>
              <a:t>Recent and ongoing trials are focusing on this vulnerable patient population however, several unanswered questions remain.</a:t>
            </a:r>
          </a:p>
          <a:p>
            <a:pPr>
              <a:buClr>
                <a:schemeClr val="bg1"/>
              </a:buClr>
            </a:pPr>
            <a:endParaRPr lang="en-US" dirty="0" smtClean="0">
              <a:solidFill>
                <a:schemeClr val="bg1"/>
              </a:solidFill>
            </a:endParaRPr>
          </a:p>
          <a:p>
            <a:pPr>
              <a:buClr>
                <a:schemeClr val="bg1"/>
              </a:buClr>
            </a:pPr>
            <a:r>
              <a:rPr lang="en-US" dirty="0" smtClean="0">
                <a:solidFill>
                  <a:schemeClr val="bg1"/>
                </a:solidFill>
              </a:rPr>
              <a:t>The ARC-HBR Initiative was conceptualized to address many of these questions as well as proposing a universal definition of high bleeding risk.</a:t>
            </a:r>
            <a:endParaRPr lang="en-US" dirty="0">
              <a:solidFill>
                <a:schemeClr val="bg1"/>
              </a:solidFill>
            </a:endParaRPr>
          </a:p>
        </p:txBody>
      </p:sp>
    </p:spTree>
    <p:extLst>
      <p:ext uri="{BB962C8B-B14F-4D97-AF65-F5344CB8AC3E}">
        <p14:creationId xmlns:p14="http://schemas.microsoft.com/office/powerpoint/2010/main" val="4108750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23236"/>
            <a:ext cx="12192000" cy="5667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mtClean="0">
                <a:solidFill>
                  <a:srgbClr val="FFC000"/>
                </a:solidFill>
              </a:rPr>
              <a:t>Thank you!!!</a:t>
            </a:r>
            <a:endParaRPr lang="en-US" sz="7200" b="1" dirty="0">
              <a:solidFill>
                <a:srgbClr val="FFC000"/>
              </a:solidFill>
            </a:endParaRPr>
          </a:p>
        </p:txBody>
      </p:sp>
    </p:spTree>
    <p:extLst>
      <p:ext uri="{BB962C8B-B14F-4D97-AF65-F5344CB8AC3E}">
        <p14:creationId xmlns:p14="http://schemas.microsoft.com/office/powerpoint/2010/main" val="122804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63D374A8-8AB9-774E-B22B-D161AA72AEB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4">
            <a:extLst>
              <a:ext uri="{FF2B5EF4-FFF2-40B4-BE49-F238E27FC236}">
                <a16:creationId xmlns="" xmlns:a16="http://schemas.microsoft.com/office/drawing/2014/main" id="{0EFE99B9-12C8-6C4E-A3E9-0C9385FFEA7D}"/>
              </a:ext>
            </a:extLst>
          </p:cNvPr>
          <p:cNvSpPr txBox="1">
            <a:spLocks/>
          </p:cNvSpPr>
          <p:nvPr/>
        </p:nvSpPr>
        <p:spPr>
          <a:xfrm>
            <a:off x="2274223" y="2598296"/>
            <a:ext cx="7643554" cy="5383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1" dirty="0"/>
              <a:t>THANK YOU!</a:t>
            </a:r>
          </a:p>
        </p:txBody>
      </p:sp>
    </p:spTree>
    <p:extLst>
      <p:ext uri="{BB962C8B-B14F-4D97-AF65-F5344CB8AC3E}">
        <p14:creationId xmlns:p14="http://schemas.microsoft.com/office/powerpoint/2010/main" val="175799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285993"/>
            <a:ext cx="11490447" cy="944929"/>
          </a:xfrm>
        </p:spPr>
        <p:txBody>
          <a:bodyPr/>
          <a:lstStyle/>
          <a:p>
            <a:pPr algn="ctr"/>
            <a:r>
              <a:rPr lang="en-US" sz="4800" u="none" dirty="0" smtClean="0">
                <a:solidFill>
                  <a:srgbClr val="FFC000"/>
                </a:solidFill>
              </a:rPr>
              <a:t>Bleeding and Mortality</a:t>
            </a:r>
            <a:endParaRPr lang="en-US" sz="4800" u="none"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85" y="1208803"/>
            <a:ext cx="10296468" cy="465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202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21872"/>
            <a:ext cx="11478724" cy="722190"/>
          </a:xfrm>
        </p:spPr>
        <p:txBody>
          <a:bodyPr/>
          <a:lstStyle/>
          <a:p>
            <a:pPr algn="ctr"/>
            <a:r>
              <a:rPr lang="en-US" sz="4800" u="none" dirty="0">
                <a:solidFill>
                  <a:srgbClr val="FFC000"/>
                </a:solidFill>
              </a:rPr>
              <a:t>ACUITY</a:t>
            </a:r>
          </a:p>
        </p:txBody>
      </p:sp>
      <p:sp>
        <p:nvSpPr>
          <p:cNvPr id="4" name="Title 1"/>
          <p:cNvSpPr txBox="1">
            <a:spLocks/>
          </p:cNvSpPr>
          <p:nvPr/>
        </p:nvSpPr>
        <p:spPr bwMode="auto">
          <a:xfrm>
            <a:off x="425670" y="908763"/>
            <a:ext cx="11285684" cy="924077"/>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marL="0" marR="0" lvl="0" indent="0" algn="ctr" defTabSz="914400" rtl="0" eaLnBrk="0" fontAlgn="base" latinLnBrk="0" hangingPunct="0">
              <a:lnSpc>
                <a:spcPct val="100000"/>
              </a:lnSpc>
              <a:spcBef>
                <a:spcPts val="120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ea typeface="+mj-ea"/>
                <a:cs typeface="+mj-cs"/>
              </a:rPr>
              <a:t>Influence of Major Bleeding and MI in the First 30 Days on Risk of Death Over 1-Year</a:t>
            </a:r>
          </a:p>
          <a:p>
            <a:pPr marL="0" marR="0" lvl="0" indent="0" algn="ctr" defTabSz="914400" rtl="0" eaLnBrk="0" fontAlgn="base" latinLnBrk="0" hangingPunct="0">
              <a:lnSpc>
                <a:spcPct val="100000"/>
              </a:lnSpc>
              <a:spcBef>
                <a:spcPts val="1200"/>
              </a:spcBef>
              <a:spcAft>
                <a:spcPct val="0"/>
              </a:spcAft>
              <a:buClrTx/>
              <a:buSzTx/>
              <a:buFontTx/>
              <a:buNone/>
              <a:tabLst/>
              <a:defRPr/>
            </a:pPr>
            <a:r>
              <a:rPr kumimoji="0" lang="en-US" sz="200" b="1" i="0" u="none" strike="noStrike" kern="0" cap="none" spc="0" normalizeH="0" baseline="0" noProof="0" dirty="0" smtClean="0">
                <a:ln>
                  <a:noFill/>
                </a:ln>
                <a:solidFill>
                  <a:schemeClr val="bg1"/>
                </a:solidFill>
                <a:effectLst/>
                <a:uLnTx/>
                <a:uFillTx/>
                <a:latin typeface="+mn-lt"/>
                <a:ea typeface="+mj-ea"/>
                <a:cs typeface="+mj-cs"/>
              </a:rPr>
              <a:t/>
            </a:r>
            <a:br>
              <a:rPr kumimoji="0" lang="en-US" sz="200" b="1" i="0" u="none" strike="noStrike" kern="0" cap="none" spc="0" normalizeH="0" baseline="0" noProof="0" dirty="0" smtClean="0">
                <a:ln>
                  <a:noFill/>
                </a:ln>
                <a:solidFill>
                  <a:schemeClr val="bg1"/>
                </a:solidFill>
                <a:effectLst/>
                <a:uLnTx/>
                <a:uFillTx/>
                <a:latin typeface="+mn-lt"/>
                <a:ea typeface="+mj-ea"/>
                <a:cs typeface="+mj-cs"/>
              </a:rPr>
            </a:br>
            <a:r>
              <a:rPr kumimoji="0" lang="en-US" sz="2000" b="1" i="1" u="none" strike="noStrike" kern="0" cap="none" spc="0" normalizeH="0" baseline="0" noProof="0" dirty="0" smtClean="0">
                <a:ln>
                  <a:noFill/>
                </a:ln>
                <a:solidFill>
                  <a:schemeClr val="accent2">
                    <a:lumMod val="60000"/>
                    <a:lumOff val="40000"/>
                  </a:schemeClr>
                </a:solidFill>
                <a:effectLst/>
                <a:uLnTx/>
                <a:uFillTx/>
                <a:latin typeface="+mn-lt"/>
                <a:ea typeface="+mj-ea"/>
                <a:cs typeface="+mj-cs"/>
              </a:rPr>
              <a:t>Of 13,819 enrolled patients, 524 (3.8%) died within 1 year</a:t>
            </a:r>
            <a:endParaRPr kumimoji="0" lang="en-US" sz="2800" b="1" i="1" u="none" strike="noStrike" kern="0" cap="none" spc="0" normalizeH="0" baseline="0" noProof="0" dirty="0">
              <a:ln>
                <a:noFill/>
              </a:ln>
              <a:solidFill>
                <a:schemeClr val="accent2">
                  <a:lumMod val="60000"/>
                  <a:lumOff val="40000"/>
                </a:schemeClr>
              </a:solidFill>
              <a:effectLst/>
              <a:uLnTx/>
              <a:uFillTx/>
              <a:latin typeface="+mn-lt"/>
              <a:ea typeface="+mj-ea"/>
              <a:cs typeface="+mj-cs"/>
            </a:endParaRPr>
          </a:p>
        </p:txBody>
      </p:sp>
      <p:sp>
        <p:nvSpPr>
          <p:cNvPr id="5" name="Rectangle 4"/>
          <p:cNvSpPr/>
          <p:nvPr/>
        </p:nvSpPr>
        <p:spPr>
          <a:xfrm>
            <a:off x="201612" y="1975894"/>
            <a:ext cx="11767650" cy="315469"/>
          </a:xfrm>
          <a:prstGeom prst="rect">
            <a:avLst/>
          </a:prstGeom>
          <a:ln>
            <a:noFill/>
          </a:ln>
        </p:spPr>
        <p:txBody>
          <a:bodyPr wrap="square" lIns="68573" tIns="34289" rIns="68573" bIns="34289">
            <a:spAutoFit/>
          </a:bodyPr>
          <a:lstStyle/>
          <a:p>
            <a:pPr algn="ctr" defTabSz="685715" fontAlgn="auto">
              <a:spcBef>
                <a:spcPts val="0"/>
              </a:spcBef>
              <a:spcAft>
                <a:spcPts val="0"/>
              </a:spcAft>
            </a:pPr>
            <a:r>
              <a:rPr lang="en-US" sz="1600" b="0" i="0" dirty="0">
                <a:solidFill>
                  <a:schemeClr val="bg1"/>
                </a:solidFill>
                <a:ea typeface="+mn-ea"/>
                <a:cs typeface="Arial" pitchFamily="34" charset="0"/>
              </a:rPr>
              <a:t>Cox model adjusted for 36 baseline predictors, with MI and major bleeding (non-CABG) as </a:t>
            </a:r>
            <a:r>
              <a:rPr lang="en-US" sz="1600" b="0" i="0" dirty="0" smtClean="0">
                <a:solidFill>
                  <a:schemeClr val="bg1"/>
                </a:solidFill>
                <a:ea typeface="+mn-ea"/>
                <a:cs typeface="Arial" pitchFamily="34" charset="0"/>
              </a:rPr>
              <a:t>time-updated covariates </a:t>
            </a:r>
            <a:endParaRPr lang="en-US" sz="1600" b="0" i="0" dirty="0">
              <a:solidFill>
                <a:schemeClr val="bg1"/>
              </a:solidFill>
              <a:ea typeface="+mn-ea"/>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01" y="2288450"/>
            <a:ext cx="10710799" cy="345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95"/>
          <p:cNvSpPr txBox="1">
            <a:spLocks noChangeArrowheads="1"/>
          </p:cNvSpPr>
          <p:nvPr/>
        </p:nvSpPr>
        <p:spPr bwMode="auto">
          <a:xfrm>
            <a:off x="2956263" y="5740262"/>
            <a:ext cx="4101030" cy="315469"/>
          </a:xfrm>
          <a:prstGeom prst="rect">
            <a:avLst/>
          </a:prstGeom>
          <a:noFill/>
          <a:ln>
            <a:noFill/>
          </a:ln>
          <a:extLst/>
        </p:spPr>
        <p:txBody>
          <a:bodyPr wrap="square" lIns="68573" tIns="34289" rIns="68573" bIns="34289">
            <a:spAutoFit/>
          </a:bodyPr>
          <a:lstStyle>
            <a:lvl1pPr eaLnBrk="0" hangingPunct="0">
              <a:defRPr i="1">
                <a:solidFill>
                  <a:srgbClr val="FFCC99"/>
                </a:solidFill>
                <a:latin typeface="Arial" pitchFamily="34" charset="0"/>
                <a:ea typeface="ヒラギノ角ゴ Pro W3" pitchFamily="112" charset="-128"/>
              </a:defRPr>
            </a:lvl1pPr>
            <a:lvl2pPr marL="742950" indent="-285750" eaLnBrk="0" hangingPunct="0">
              <a:defRPr i="1">
                <a:solidFill>
                  <a:srgbClr val="FFCC99"/>
                </a:solidFill>
                <a:latin typeface="Arial" pitchFamily="34" charset="0"/>
                <a:ea typeface="ヒラギノ角ゴ Pro W3" pitchFamily="112" charset="-128"/>
              </a:defRPr>
            </a:lvl2pPr>
            <a:lvl3pPr marL="1143000" indent="-228600" eaLnBrk="0" hangingPunct="0">
              <a:defRPr i="1">
                <a:solidFill>
                  <a:srgbClr val="FFCC99"/>
                </a:solidFill>
                <a:latin typeface="Arial" pitchFamily="34" charset="0"/>
                <a:ea typeface="ヒラギノ角ゴ Pro W3" pitchFamily="112" charset="-128"/>
              </a:defRPr>
            </a:lvl3pPr>
            <a:lvl4pPr marL="1600200" indent="-228600" eaLnBrk="0" hangingPunct="0">
              <a:defRPr i="1">
                <a:solidFill>
                  <a:srgbClr val="FFCC99"/>
                </a:solidFill>
                <a:latin typeface="Arial" pitchFamily="34" charset="0"/>
                <a:ea typeface="ヒラギノ角ゴ Pro W3" pitchFamily="112" charset="-128"/>
              </a:defRPr>
            </a:lvl4pPr>
            <a:lvl5pPr marL="2057400" indent="-228600" eaLnBrk="0" hangingPunct="0">
              <a:defRPr i="1">
                <a:solidFill>
                  <a:srgbClr val="FFCC99"/>
                </a:solidFill>
                <a:latin typeface="Arial" pitchFamily="34" charset="0"/>
                <a:ea typeface="ヒラギノ角ゴ Pro W3" pitchFamily="112" charset="-128"/>
              </a:defRPr>
            </a:lvl5pPr>
            <a:lvl6pPr marL="25146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6pPr>
            <a:lvl7pPr marL="29718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7pPr>
            <a:lvl8pPr marL="34290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8pPr>
            <a:lvl9pPr marL="3886200" indent="-228600" algn="r" eaLnBrk="0" fontAlgn="base" hangingPunct="0">
              <a:spcBef>
                <a:spcPct val="0"/>
              </a:spcBef>
              <a:spcAft>
                <a:spcPct val="0"/>
              </a:spcAft>
              <a:defRPr i="1">
                <a:solidFill>
                  <a:srgbClr val="FFCC99"/>
                </a:solidFill>
                <a:latin typeface="Arial" pitchFamily="34" charset="0"/>
                <a:ea typeface="ヒラギノ角ゴ Pro W3" pitchFamily="112" charset="-128"/>
              </a:defRPr>
            </a:lvl9pPr>
          </a:lstStyle>
          <a:p>
            <a:pPr algn="ctr" defTabSz="685715" eaLnBrk="1" fontAlgn="auto" hangingPunct="1">
              <a:spcBef>
                <a:spcPts val="0"/>
              </a:spcBef>
              <a:spcAft>
                <a:spcPts val="0"/>
              </a:spcAft>
            </a:pPr>
            <a:r>
              <a:rPr lang="en-US" sz="1600" b="0" i="0" dirty="0">
                <a:solidFill>
                  <a:schemeClr val="bg1"/>
                </a:solidFill>
                <a:latin typeface="+mn-lt"/>
                <a:cs typeface="Arial" pitchFamily="34" charset="0"/>
              </a:rPr>
              <a:t>Mehran RM et al. EHJ </a:t>
            </a:r>
            <a:r>
              <a:rPr lang="en-US" sz="1600" b="0" i="0" dirty="0" smtClean="0">
                <a:solidFill>
                  <a:schemeClr val="bg1"/>
                </a:solidFill>
                <a:latin typeface="+mn-lt"/>
                <a:cs typeface="Arial" pitchFamily="34" charset="0"/>
              </a:rPr>
              <a:t>2009;30:1457-66</a:t>
            </a:r>
            <a:endParaRPr lang="en-US" sz="1600" b="0" i="0" dirty="0">
              <a:solidFill>
                <a:schemeClr val="bg1"/>
              </a:solidFill>
              <a:latin typeface="+mn-lt"/>
              <a:cs typeface="Arial" pitchFamily="34" charset="0"/>
            </a:endParaRPr>
          </a:p>
        </p:txBody>
      </p:sp>
      <p:sp>
        <p:nvSpPr>
          <p:cNvPr id="8" name="Rectangle 7"/>
          <p:cNvSpPr/>
          <p:nvPr/>
        </p:nvSpPr>
        <p:spPr>
          <a:xfrm>
            <a:off x="7277247" y="6004966"/>
            <a:ext cx="4148555" cy="336315"/>
          </a:xfrm>
          <a:prstGeom prst="rect">
            <a:avLst/>
          </a:prstGeom>
          <a:noFill/>
          <a:ln w="9525" algn="ctr">
            <a:noFill/>
            <a:miter lim="800000"/>
            <a:headEnd/>
            <a:tailEnd/>
          </a:ln>
        </p:spPr>
        <p:txBody>
          <a:bodyPr wrap="none" lIns="68573" tIns="34289" rIns="68573" bIns="34289" anchor="ctr"/>
          <a:lstStyle/>
          <a:p>
            <a:pPr defTabSz="685715" fontAlgn="auto">
              <a:spcBef>
                <a:spcPts val="0"/>
              </a:spcBef>
              <a:spcAft>
                <a:spcPts val="0"/>
              </a:spcAft>
              <a:defRPr/>
            </a:pPr>
            <a:r>
              <a:rPr lang="en-US" sz="1400" b="0" i="0" dirty="0" smtClean="0">
                <a:solidFill>
                  <a:schemeClr val="bg1"/>
                </a:solidFill>
                <a:ea typeface="+mn-ea"/>
                <a:cs typeface="Arial" pitchFamily="34" charset="0"/>
              </a:rPr>
              <a:t>Note: Attributable </a:t>
            </a:r>
            <a:r>
              <a:rPr lang="en-US" sz="1400" b="0" i="0" dirty="0">
                <a:solidFill>
                  <a:schemeClr val="bg1"/>
                </a:solidFill>
                <a:ea typeface="+mn-ea"/>
                <a:cs typeface="Arial" pitchFamily="34" charset="0"/>
              </a:rPr>
              <a:t>deaths = N deaths among pts with </a:t>
            </a:r>
            <a:endParaRPr lang="en-US" sz="1400" b="0" i="0" dirty="0" smtClean="0">
              <a:solidFill>
                <a:schemeClr val="bg1"/>
              </a:solidFill>
              <a:ea typeface="+mn-ea"/>
              <a:cs typeface="Arial" pitchFamily="34" charset="0"/>
            </a:endParaRPr>
          </a:p>
          <a:p>
            <a:pPr defTabSz="685715" fontAlgn="auto">
              <a:spcBef>
                <a:spcPts val="0"/>
              </a:spcBef>
              <a:spcAft>
                <a:spcPts val="0"/>
              </a:spcAft>
              <a:defRPr/>
            </a:pPr>
            <a:r>
              <a:rPr lang="en-US" sz="1400" b="0" i="0" dirty="0" smtClean="0">
                <a:solidFill>
                  <a:schemeClr val="bg1"/>
                </a:solidFill>
                <a:ea typeface="+mn-ea"/>
                <a:cs typeface="Arial" pitchFamily="34" charset="0"/>
              </a:rPr>
              <a:t>the time-updated event (attribute) X (adj. HR – 1)/adj. HR</a:t>
            </a:r>
            <a:endParaRPr lang="en-US" sz="1400" b="0" i="0" dirty="0">
              <a:solidFill>
                <a:schemeClr val="bg1"/>
              </a:solidFill>
              <a:ea typeface="+mn-ea"/>
              <a:cs typeface="Arial" pitchFamily="34" charset="0"/>
            </a:endParaRPr>
          </a:p>
        </p:txBody>
      </p:sp>
    </p:spTree>
    <p:extLst>
      <p:ext uri="{BB962C8B-B14F-4D97-AF65-F5344CB8AC3E}">
        <p14:creationId xmlns:p14="http://schemas.microsoft.com/office/powerpoint/2010/main" val="1163967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1584" y="250825"/>
            <a:ext cx="11467000" cy="534366"/>
          </a:xfrm>
        </p:spPr>
        <p:txBody>
          <a:bodyPr/>
          <a:lstStyle/>
          <a:p>
            <a:pPr algn="ctr"/>
            <a:r>
              <a:rPr lang="en-US" sz="4000" u="none" dirty="0">
                <a:solidFill>
                  <a:srgbClr val="FFC000"/>
                </a:solidFill>
              </a:rPr>
              <a:t>Data from ADAPT-DES study (2-years follow up)</a:t>
            </a:r>
          </a:p>
        </p:txBody>
      </p:sp>
      <p:sp>
        <p:nvSpPr>
          <p:cNvPr id="4" name="Rectangle 3"/>
          <p:cNvSpPr/>
          <p:nvPr/>
        </p:nvSpPr>
        <p:spPr>
          <a:xfrm>
            <a:off x="1656986" y="971536"/>
            <a:ext cx="8818179" cy="1261884"/>
          </a:xfrm>
          <a:prstGeom prst="rect">
            <a:avLst/>
          </a:prstGeom>
        </p:spPr>
        <p:txBody>
          <a:bodyPr wrap="square">
            <a:spAutoFit/>
          </a:bodyPr>
          <a:lstStyle/>
          <a:p>
            <a:pPr algn="ctr"/>
            <a:r>
              <a:rPr lang="en-US" sz="2800" b="1" dirty="0">
                <a:solidFill>
                  <a:schemeClr val="bg1"/>
                </a:solidFill>
              </a:rPr>
              <a:t>Post discharge bleeding increases mortality significantly</a:t>
            </a:r>
            <a:r>
              <a:rPr lang="en-US" sz="2400" b="1" dirty="0">
                <a:solidFill>
                  <a:schemeClr val="bg1"/>
                </a:solidFill>
              </a:rPr>
              <a:t/>
            </a:r>
            <a:br>
              <a:rPr lang="en-US" sz="2400" b="1" dirty="0">
                <a:solidFill>
                  <a:schemeClr val="bg1"/>
                </a:solidFill>
              </a:rPr>
            </a:br>
            <a:r>
              <a:rPr lang="en-US" sz="2000" b="1" dirty="0">
                <a:solidFill>
                  <a:schemeClr val="bg1"/>
                </a:solidFill>
              </a:rPr>
              <a:t/>
            </a:r>
            <a:br>
              <a:rPr lang="en-US" sz="2000" b="1" dirty="0">
                <a:solidFill>
                  <a:schemeClr val="bg1"/>
                </a:solidFill>
              </a:rPr>
            </a:br>
            <a:endParaRPr lang="en-US" sz="2800" dirty="0">
              <a:solidFill>
                <a:schemeClr val="bg1"/>
              </a:solidFill>
            </a:endParaRPr>
          </a:p>
        </p:txBody>
      </p:sp>
      <p:pic>
        <p:nvPicPr>
          <p:cNvPr id="5" name="table"/>
          <p:cNvPicPr>
            <a:picLocks noChangeAspect="1"/>
          </p:cNvPicPr>
          <p:nvPr/>
        </p:nvPicPr>
        <p:blipFill>
          <a:blip r:embed="rId2"/>
          <a:stretch>
            <a:fillRect/>
          </a:stretch>
        </p:blipFill>
        <p:spPr>
          <a:xfrm>
            <a:off x="1670294" y="1573991"/>
            <a:ext cx="8851391" cy="443330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065" y="2036734"/>
            <a:ext cx="88302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04185" y="6306124"/>
            <a:ext cx="4724399" cy="284691"/>
          </a:xfrm>
          <a:prstGeom prst="rect">
            <a:avLst/>
          </a:prstGeom>
          <a:noFill/>
        </p:spPr>
        <p:txBody>
          <a:bodyPr wrap="square" lIns="68553" tIns="34289" rIns="68553" bIns="34289" rtlCol="0">
            <a:spAutoFit/>
          </a:bodyPr>
          <a:lstStyle/>
          <a:p>
            <a:pPr algn="ctr" defTabSz="685494"/>
            <a:r>
              <a:rPr lang="en-US" sz="1400" b="0" i="0" dirty="0">
                <a:solidFill>
                  <a:schemeClr val="bg1"/>
                </a:solidFill>
                <a:cs typeface="Arial" pitchFamily="34" charset="0"/>
              </a:rPr>
              <a:t>G</a:t>
            </a:r>
            <a:r>
              <a:rPr lang="en-CA" sz="1400" b="0" i="0" dirty="0" err="1">
                <a:solidFill>
                  <a:schemeClr val="bg1"/>
                </a:solidFill>
                <a:cs typeface="Arial" pitchFamily="34" charset="0"/>
              </a:rPr>
              <a:t>énéreux</a:t>
            </a:r>
            <a:r>
              <a:rPr lang="en-US" sz="1400" b="0" i="0" dirty="0">
                <a:solidFill>
                  <a:schemeClr val="bg1"/>
                </a:solidFill>
                <a:cs typeface="Arial" pitchFamily="34" charset="0"/>
              </a:rPr>
              <a:t> P. et al. J Am Coll Cardiol. 2015 Sep 1;66(9):1036-45</a:t>
            </a:r>
          </a:p>
        </p:txBody>
      </p:sp>
    </p:spTree>
    <p:extLst>
      <p:ext uri="{BB962C8B-B14F-4D97-AF65-F5344CB8AC3E}">
        <p14:creationId xmlns:p14="http://schemas.microsoft.com/office/powerpoint/2010/main" val="22281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923" y="241584"/>
            <a:ext cx="11373215" cy="635175"/>
          </a:xfrm>
        </p:spPr>
        <p:txBody>
          <a:bodyPr/>
          <a:lstStyle/>
          <a:p>
            <a:pPr algn="ctr"/>
            <a:r>
              <a:rPr lang="en-US" sz="4000" u="none" dirty="0">
                <a:solidFill>
                  <a:srgbClr val="FFC000"/>
                </a:solidFill>
              </a:rPr>
              <a:t>Differential impact of MI vs Bleeding on Mortality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45" y="996117"/>
            <a:ext cx="5601685" cy="483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67508" y="1204629"/>
            <a:ext cx="5848646" cy="1938962"/>
          </a:xfrm>
          <a:prstGeom prst="rect">
            <a:avLst/>
          </a:prstGeom>
        </p:spPr>
        <p:txBody>
          <a:bodyPr wrap="square" lIns="91410" tIns="45705" rIns="91410" bIns="45705">
            <a:spAutoFit/>
          </a:bodyPr>
          <a:lstStyle/>
          <a:p>
            <a:pPr algn="ctr" fontAlgn="base">
              <a:spcBef>
                <a:spcPct val="0"/>
              </a:spcBef>
              <a:spcAft>
                <a:spcPct val="0"/>
              </a:spcAft>
            </a:pPr>
            <a:r>
              <a:rPr lang="en-US" sz="2400" i="1" dirty="0" smtClean="0">
                <a:solidFill>
                  <a:srgbClr val="5BD4FF"/>
                </a:solidFill>
                <a:cs typeface="Arial" charset="0"/>
              </a:rPr>
              <a:t>A total of 12,944 </a:t>
            </a:r>
            <a:r>
              <a:rPr lang="en-US" sz="2400" i="1" dirty="0">
                <a:solidFill>
                  <a:srgbClr val="5BD4FF"/>
                </a:solidFill>
                <a:cs typeface="Arial" charset="0"/>
              </a:rPr>
              <a:t>patients with non-ST-segment elevation ACS from the Thrombin Receptor Antagonist for Clinical </a:t>
            </a:r>
            <a:r>
              <a:rPr lang="en-US" sz="2400" i="1" dirty="0" smtClean="0">
                <a:solidFill>
                  <a:srgbClr val="5BD4FF"/>
                </a:solidFill>
                <a:cs typeface="Arial" charset="0"/>
              </a:rPr>
              <a:t>Event Reduction </a:t>
            </a:r>
            <a:r>
              <a:rPr lang="en-US" sz="2400" i="1" dirty="0">
                <a:solidFill>
                  <a:srgbClr val="5BD4FF"/>
                </a:solidFill>
                <a:cs typeface="Arial" charset="0"/>
              </a:rPr>
              <a:t>in Acute Coronary Syndrome (TRACER) trial</a:t>
            </a:r>
            <a:endParaRPr lang="it-IT" sz="2400" i="1" dirty="0">
              <a:solidFill>
                <a:srgbClr val="5BD4FF"/>
              </a:solidFill>
              <a:cs typeface="Arial" charset="0"/>
            </a:endParaRPr>
          </a:p>
        </p:txBody>
      </p:sp>
      <p:sp>
        <p:nvSpPr>
          <p:cNvPr id="6" name="Rectangle 5"/>
          <p:cNvSpPr/>
          <p:nvPr/>
        </p:nvSpPr>
        <p:spPr>
          <a:xfrm>
            <a:off x="6167508" y="3890917"/>
            <a:ext cx="5848646" cy="1200298"/>
          </a:xfrm>
          <a:prstGeom prst="rect">
            <a:avLst/>
          </a:prstGeom>
        </p:spPr>
        <p:txBody>
          <a:bodyPr wrap="square" lIns="91410" tIns="45705" rIns="91410" bIns="45705">
            <a:spAutoFit/>
          </a:bodyPr>
          <a:lstStyle/>
          <a:p>
            <a:pPr algn="ctr" fontAlgn="base">
              <a:spcBef>
                <a:spcPct val="0"/>
              </a:spcBef>
              <a:spcAft>
                <a:spcPct val="0"/>
              </a:spcAft>
            </a:pPr>
            <a:r>
              <a:rPr lang="en-US" sz="2400" i="1" dirty="0">
                <a:solidFill>
                  <a:srgbClr val="FF0000"/>
                </a:solidFill>
                <a:cs typeface="Arial" charset="0"/>
              </a:rPr>
              <a:t> </a:t>
            </a:r>
            <a:r>
              <a:rPr lang="en-US" sz="2400" i="1" dirty="0">
                <a:solidFill>
                  <a:schemeClr val="bg1"/>
                </a:solidFill>
                <a:cs typeface="Arial" charset="0"/>
              </a:rPr>
              <a:t>Risk of death after MI was significantly lower than after BARC 3c bleeding </a:t>
            </a:r>
            <a:endParaRPr lang="en-US" sz="2400" i="1" dirty="0" smtClean="0">
              <a:solidFill>
                <a:schemeClr val="bg1"/>
              </a:solidFill>
              <a:cs typeface="Arial" charset="0"/>
            </a:endParaRPr>
          </a:p>
          <a:p>
            <a:pPr algn="ctr" fontAlgn="base">
              <a:spcBef>
                <a:spcPct val="0"/>
              </a:spcBef>
              <a:spcAft>
                <a:spcPct val="0"/>
              </a:spcAft>
            </a:pPr>
            <a:r>
              <a:rPr lang="en-US" sz="2400" i="1" dirty="0" smtClean="0">
                <a:solidFill>
                  <a:schemeClr val="bg1"/>
                </a:solidFill>
                <a:cs typeface="Arial" charset="0"/>
              </a:rPr>
              <a:t>(</a:t>
            </a:r>
            <a:r>
              <a:rPr lang="en-US" sz="2400" i="1" dirty="0">
                <a:solidFill>
                  <a:schemeClr val="bg1"/>
                </a:solidFill>
                <a:cs typeface="Arial" charset="0"/>
              </a:rPr>
              <a:t>RR 0.22; </a:t>
            </a:r>
            <a:r>
              <a:rPr lang="en-US" sz="2400" i="1" dirty="0" smtClean="0">
                <a:solidFill>
                  <a:schemeClr val="bg1"/>
                </a:solidFill>
                <a:cs typeface="Arial" charset="0"/>
              </a:rPr>
              <a:t>95% CI </a:t>
            </a:r>
            <a:r>
              <a:rPr lang="en-US" sz="2400" i="1" dirty="0">
                <a:solidFill>
                  <a:schemeClr val="bg1"/>
                </a:solidFill>
                <a:cs typeface="Arial" charset="0"/>
              </a:rPr>
              <a:t>0.13–0.36; P &lt; 0.001).</a:t>
            </a:r>
            <a:r>
              <a:rPr lang="en-US" sz="2400" i="1" dirty="0">
                <a:solidFill>
                  <a:srgbClr val="FF0000"/>
                </a:solidFill>
                <a:cs typeface="Arial" charset="0"/>
              </a:rPr>
              <a:t> </a:t>
            </a:r>
            <a:endParaRPr lang="it-IT" sz="2400" i="1" dirty="0">
              <a:solidFill>
                <a:srgbClr val="FF0000"/>
              </a:solidFill>
              <a:cs typeface="Arial" charset="0"/>
            </a:endParaRPr>
          </a:p>
        </p:txBody>
      </p:sp>
      <p:sp>
        <p:nvSpPr>
          <p:cNvPr id="7" name="Rectangle 6"/>
          <p:cNvSpPr/>
          <p:nvPr/>
        </p:nvSpPr>
        <p:spPr>
          <a:xfrm>
            <a:off x="6776614" y="6292697"/>
            <a:ext cx="5160455" cy="338524"/>
          </a:xfrm>
          <a:prstGeom prst="rect">
            <a:avLst/>
          </a:prstGeom>
        </p:spPr>
        <p:txBody>
          <a:bodyPr wrap="none" lIns="91410" tIns="45705" rIns="91410" bIns="45705">
            <a:spAutoFit/>
          </a:bodyPr>
          <a:lstStyle/>
          <a:p>
            <a:pPr fontAlgn="base">
              <a:spcBef>
                <a:spcPct val="0"/>
              </a:spcBef>
              <a:spcAft>
                <a:spcPct val="0"/>
              </a:spcAft>
            </a:pPr>
            <a:r>
              <a:rPr lang="en-US" sz="1600" dirty="0" err="1">
                <a:solidFill>
                  <a:schemeClr val="bg1"/>
                </a:solidFill>
                <a:cs typeface="Arial" charset="0"/>
              </a:rPr>
              <a:t>Valgimigli</a:t>
            </a:r>
            <a:r>
              <a:rPr lang="en-US" sz="1600" dirty="0">
                <a:solidFill>
                  <a:schemeClr val="bg1"/>
                </a:solidFill>
                <a:cs typeface="Arial" charset="0"/>
              </a:rPr>
              <a:t> M, et al. </a:t>
            </a:r>
            <a:r>
              <a:rPr lang="en-US" sz="1600" dirty="0" err="1">
                <a:solidFill>
                  <a:schemeClr val="bg1"/>
                </a:solidFill>
                <a:cs typeface="Arial" charset="0"/>
              </a:rPr>
              <a:t>Eur</a:t>
            </a:r>
            <a:r>
              <a:rPr lang="en-US" sz="1600" dirty="0">
                <a:solidFill>
                  <a:schemeClr val="bg1"/>
                </a:solidFill>
                <a:cs typeface="Arial" charset="0"/>
              </a:rPr>
              <a:t> Heart J. 2017 Mar 14;38(11):804-810</a:t>
            </a:r>
            <a:endParaRPr lang="it-IT" sz="1600" dirty="0">
              <a:solidFill>
                <a:schemeClr val="bg1"/>
              </a:solidFill>
              <a:cs typeface="Arial" charset="0"/>
            </a:endParaRPr>
          </a:p>
        </p:txBody>
      </p:sp>
    </p:spTree>
    <p:extLst>
      <p:ext uri="{BB962C8B-B14F-4D97-AF65-F5344CB8AC3E}">
        <p14:creationId xmlns:p14="http://schemas.microsoft.com/office/powerpoint/2010/main" val="4196470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38138" y="590792"/>
            <a:ext cx="11478724" cy="722190"/>
          </a:xfrm>
        </p:spPr>
        <p:txBody>
          <a:bodyPr/>
          <a:lstStyle/>
          <a:p>
            <a:pPr algn="ctr"/>
            <a:r>
              <a:rPr lang="en-US" sz="5400" u="none" dirty="0" smtClean="0">
                <a:solidFill>
                  <a:srgbClr val="FFC000"/>
                </a:solidFill>
              </a:rPr>
              <a:t>High Bleeding Risk Patients</a:t>
            </a:r>
            <a:endParaRPr lang="en-US" sz="5400" u="none" dirty="0">
              <a:solidFill>
                <a:srgbClr val="FFC000"/>
              </a:solidFill>
            </a:endParaRPr>
          </a:p>
        </p:txBody>
      </p:sp>
      <p:sp>
        <p:nvSpPr>
          <p:cNvPr id="5" name="Content Placeholder 2"/>
          <p:cNvSpPr txBox="1">
            <a:spLocks/>
          </p:cNvSpPr>
          <p:nvPr/>
        </p:nvSpPr>
        <p:spPr>
          <a:xfrm>
            <a:off x="1435835" y="1427036"/>
            <a:ext cx="9830042" cy="39830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sz="3200" b="1" dirty="0" smtClean="0">
              <a:solidFill>
                <a:schemeClr val="bg1"/>
              </a:solidFill>
            </a:endParaRPr>
          </a:p>
          <a:p>
            <a:pPr>
              <a:lnSpc>
                <a:spcPct val="100000"/>
              </a:lnSpc>
              <a:spcBef>
                <a:spcPts val="0"/>
              </a:spcBef>
            </a:pPr>
            <a:r>
              <a:rPr lang="en-US" sz="4800" b="1" dirty="0" smtClean="0">
                <a:solidFill>
                  <a:schemeClr val="bg1"/>
                </a:solidFill>
              </a:rPr>
              <a:t> Who are they?</a:t>
            </a:r>
          </a:p>
          <a:p>
            <a:pPr>
              <a:lnSpc>
                <a:spcPct val="100000"/>
              </a:lnSpc>
              <a:spcBef>
                <a:spcPts val="0"/>
              </a:spcBef>
            </a:pPr>
            <a:endParaRPr lang="en-US" sz="3200" b="1" dirty="0" smtClean="0">
              <a:solidFill>
                <a:schemeClr val="bg1"/>
              </a:solidFill>
            </a:endParaRPr>
          </a:p>
          <a:p>
            <a:pPr>
              <a:lnSpc>
                <a:spcPct val="100000"/>
              </a:lnSpc>
              <a:spcBef>
                <a:spcPts val="0"/>
              </a:spcBef>
            </a:pPr>
            <a:r>
              <a:rPr lang="en-US" sz="4800" b="1" dirty="0" smtClean="0">
                <a:solidFill>
                  <a:schemeClr val="bg1"/>
                </a:solidFill>
              </a:rPr>
              <a:t> Why are they important?</a:t>
            </a:r>
          </a:p>
          <a:p>
            <a:pPr>
              <a:lnSpc>
                <a:spcPct val="100000"/>
              </a:lnSpc>
              <a:spcBef>
                <a:spcPts val="0"/>
              </a:spcBef>
            </a:pPr>
            <a:endParaRPr lang="en-US" sz="3200" b="1" dirty="0" smtClean="0">
              <a:solidFill>
                <a:schemeClr val="bg1"/>
              </a:solidFill>
            </a:endParaRPr>
          </a:p>
          <a:p>
            <a:pPr>
              <a:lnSpc>
                <a:spcPct val="100000"/>
              </a:lnSpc>
              <a:spcBef>
                <a:spcPts val="0"/>
              </a:spcBef>
            </a:pPr>
            <a:r>
              <a:rPr lang="en-US" sz="4800" b="1" dirty="0" smtClean="0">
                <a:solidFill>
                  <a:schemeClr val="bg1"/>
                </a:solidFill>
              </a:rPr>
              <a:t> Why were they previously ignored?</a:t>
            </a:r>
          </a:p>
          <a:p>
            <a:pPr marL="0" indent="0" algn="ctr">
              <a:buFont typeface="Arial" panose="020B0604020202020204" pitchFamily="34" charset="0"/>
              <a:buNone/>
            </a:pPr>
            <a:endParaRPr lang="en-US" sz="2400" b="1" dirty="0">
              <a:solidFill>
                <a:schemeClr val="bg1"/>
              </a:solidFill>
            </a:endParaRPr>
          </a:p>
        </p:txBody>
      </p:sp>
    </p:spTree>
    <p:extLst>
      <p:ext uri="{BB962C8B-B14F-4D97-AF65-F5344CB8AC3E}">
        <p14:creationId xmlns:p14="http://schemas.microsoft.com/office/powerpoint/2010/main" val="334596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2380</Words>
  <Application>Microsoft Office PowerPoint</Application>
  <PresentationFormat>Custom</PresentationFormat>
  <Paragraphs>354</Paragraphs>
  <Slides>49</Slides>
  <Notes>2</Notes>
  <HiddenSlides>9</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Gonzalez</dc:creator>
  <cp:lastModifiedBy>Mehran, Roxana</cp:lastModifiedBy>
  <cp:revision>45</cp:revision>
  <dcterms:created xsi:type="dcterms:W3CDTF">2019-05-13T15:29:12Z</dcterms:created>
  <dcterms:modified xsi:type="dcterms:W3CDTF">2019-05-30T11:27:37Z</dcterms:modified>
</cp:coreProperties>
</file>